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9.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0.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1.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2.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3.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4.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5.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6.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7.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18.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19.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20.xml" ContentType="application/vnd.openxmlformats-officedocument.them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21.xml" ContentType="application/vnd.openxmlformats-officedocument.theme+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22.xml" ContentType="application/vnd.openxmlformats-officedocument.theme+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23.xml" ContentType="application/vnd.openxmlformats-officedocument.theme+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4.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theme/theme25.xml" ContentType="application/vnd.openxmlformats-officedocument.theme+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theme/theme26.xml" ContentType="application/vnd.openxmlformats-officedocument.theme+xml"/>
  <Override PartName="/ppt/theme/theme2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 id="2147483690" r:id="rId3"/>
    <p:sldMasterId id="2147483726" r:id="rId4"/>
    <p:sldMasterId id="2147483738" r:id="rId5"/>
    <p:sldMasterId id="2147483750" r:id="rId6"/>
    <p:sldMasterId id="2147483762" r:id="rId7"/>
    <p:sldMasterId id="2147483774" r:id="rId8"/>
    <p:sldMasterId id="2147483786" r:id="rId9"/>
    <p:sldMasterId id="2147483798" r:id="rId10"/>
    <p:sldMasterId id="2147483810" r:id="rId11"/>
    <p:sldMasterId id="2147483822" r:id="rId12"/>
    <p:sldMasterId id="2147483834" r:id="rId13"/>
    <p:sldMasterId id="2147483846" r:id="rId14"/>
    <p:sldMasterId id="2147483858" r:id="rId15"/>
    <p:sldMasterId id="2147483870" r:id="rId16"/>
    <p:sldMasterId id="2147483882" r:id="rId17"/>
    <p:sldMasterId id="2147483894" r:id="rId18"/>
    <p:sldMasterId id="2147483906" r:id="rId19"/>
    <p:sldMasterId id="2147483918" r:id="rId20"/>
    <p:sldMasterId id="2147483930" r:id="rId21"/>
    <p:sldMasterId id="2147483942" r:id="rId22"/>
    <p:sldMasterId id="2147483954" r:id="rId23"/>
    <p:sldMasterId id="2147483966" r:id="rId24"/>
    <p:sldMasterId id="2147483978" r:id="rId25"/>
    <p:sldMasterId id="2147483990" r:id="rId26"/>
  </p:sldMasterIdLst>
  <p:notesMasterIdLst>
    <p:notesMasterId r:id="rId71"/>
  </p:notesMasterIdLst>
  <p:sldIdLst>
    <p:sldId id="257" r:id="rId27"/>
    <p:sldId id="258" r:id="rId28"/>
    <p:sldId id="259" r:id="rId29"/>
    <p:sldId id="296" r:id="rId30"/>
    <p:sldId id="297" r:id="rId31"/>
    <p:sldId id="298" r:id="rId32"/>
    <p:sldId id="262" r:id="rId33"/>
    <p:sldId id="263" r:id="rId34"/>
    <p:sldId id="264" r:id="rId35"/>
    <p:sldId id="256" r:id="rId36"/>
    <p:sldId id="265" r:id="rId37"/>
    <p:sldId id="269" r:id="rId38"/>
    <p:sldId id="270" r:id="rId39"/>
    <p:sldId id="293" r:id="rId40"/>
    <p:sldId id="302" r:id="rId41"/>
    <p:sldId id="303" r:id="rId42"/>
    <p:sldId id="287" r:id="rId43"/>
    <p:sldId id="282" r:id="rId44"/>
    <p:sldId id="273" r:id="rId45"/>
    <p:sldId id="275" r:id="rId46"/>
    <p:sldId id="274" r:id="rId47"/>
    <p:sldId id="276" r:id="rId48"/>
    <p:sldId id="278" r:id="rId49"/>
    <p:sldId id="305" r:id="rId50"/>
    <p:sldId id="304" r:id="rId51"/>
    <p:sldId id="283" r:id="rId52"/>
    <p:sldId id="306" r:id="rId53"/>
    <p:sldId id="295" r:id="rId54"/>
    <p:sldId id="279" r:id="rId55"/>
    <p:sldId id="284" r:id="rId56"/>
    <p:sldId id="281" r:id="rId57"/>
    <p:sldId id="285" r:id="rId58"/>
    <p:sldId id="299" r:id="rId59"/>
    <p:sldId id="301" r:id="rId60"/>
    <p:sldId id="300" r:id="rId61"/>
    <p:sldId id="314" r:id="rId62"/>
    <p:sldId id="315" r:id="rId63"/>
    <p:sldId id="310" r:id="rId64"/>
    <p:sldId id="312" r:id="rId65"/>
    <p:sldId id="307" r:id="rId66"/>
    <p:sldId id="289" r:id="rId67"/>
    <p:sldId id="291" r:id="rId68"/>
    <p:sldId id="267" r:id="rId69"/>
    <p:sldId id="313" r:id="rId7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7983" autoAdjust="0"/>
  </p:normalViewPr>
  <p:slideViewPr>
    <p:cSldViewPr>
      <p:cViewPr>
        <p:scale>
          <a:sx n="90" d="100"/>
          <a:sy n="90" d="100"/>
        </p:scale>
        <p:origin x="-1398" y="-150"/>
      </p:cViewPr>
      <p:guideLst>
        <p:guide orient="horz" pos="2160"/>
        <p:guide pos="2880"/>
      </p:guideLst>
    </p:cSldViewPr>
  </p:slideViewPr>
  <p:notesTextViewPr>
    <p:cViewPr>
      <p:scale>
        <a:sx n="1" d="1"/>
        <a:sy n="1" d="1"/>
      </p:scale>
      <p:origin x="0" y="0"/>
    </p:cViewPr>
  </p:notesTextViewPr>
  <p:sorterViewPr>
    <p:cViewPr>
      <p:scale>
        <a:sx n="100" d="100"/>
        <a:sy n="100" d="100"/>
      </p:scale>
      <p:origin x="0" y="370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Master" Target="slideMasters/slideMaster26.xml"/><Relationship Id="rId39" Type="http://schemas.openxmlformats.org/officeDocument/2006/relationships/slide" Target="slides/slide13.xml"/><Relationship Id="rId21" Type="http://schemas.openxmlformats.org/officeDocument/2006/relationships/slideMaster" Target="slideMasters/slideMaster21.xml"/><Relationship Id="rId34" Type="http://schemas.openxmlformats.org/officeDocument/2006/relationships/slide" Target="slides/slide8.xml"/><Relationship Id="rId42" Type="http://schemas.openxmlformats.org/officeDocument/2006/relationships/slide" Target="slides/slide16.xml"/><Relationship Id="rId47" Type="http://schemas.openxmlformats.org/officeDocument/2006/relationships/slide" Target="slides/slide21.xml"/><Relationship Id="rId50" Type="http://schemas.openxmlformats.org/officeDocument/2006/relationships/slide" Target="slides/slide24.xml"/><Relationship Id="rId55" Type="http://schemas.openxmlformats.org/officeDocument/2006/relationships/slide" Target="slides/slide29.xml"/><Relationship Id="rId63" Type="http://schemas.openxmlformats.org/officeDocument/2006/relationships/slide" Target="slides/slide37.xml"/><Relationship Id="rId68" Type="http://schemas.openxmlformats.org/officeDocument/2006/relationships/slide" Target="slides/slide42.xml"/><Relationship Id="rId7" Type="http://schemas.openxmlformats.org/officeDocument/2006/relationships/slideMaster" Target="slideMasters/slideMaster7.xml"/><Relationship Id="rId71"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3.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6.xml"/><Relationship Id="rId37" Type="http://schemas.openxmlformats.org/officeDocument/2006/relationships/slide" Target="slides/slide11.xml"/><Relationship Id="rId40" Type="http://schemas.openxmlformats.org/officeDocument/2006/relationships/slide" Target="slides/slide14.xml"/><Relationship Id="rId45" Type="http://schemas.openxmlformats.org/officeDocument/2006/relationships/slide" Target="slides/slide19.xml"/><Relationship Id="rId53" Type="http://schemas.openxmlformats.org/officeDocument/2006/relationships/slide" Target="slides/slide27.xml"/><Relationship Id="rId58" Type="http://schemas.openxmlformats.org/officeDocument/2006/relationships/slide" Target="slides/slide32.xml"/><Relationship Id="rId66" Type="http://schemas.openxmlformats.org/officeDocument/2006/relationships/slide" Target="slides/slide40.xml"/><Relationship Id="rId7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2.xml"/><Relationship Id="rId36" Type="http://schemas.openxmlformats.org/officeDocument/2006/relationships/slide" Target="slides/slide10.xml"/><Relationship Id="rId49" Type="http://schemas.openxmlformats.org/officeDocument/2006/relationships/slide" Target="slides/slide23.xml"/><Relationship Id="rId57" Type="http://schemas.openxmlformats.org/officeDocument/2006/relationships/slide" Target="slides/slide31.xml"/><Relationship Id="rId61" Type="http://schemas.openxmlformats.org/officeDocument/2006/relationships/slide" Target="slides/slide35.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5.xml"/><Relationship Id="rId44" Type="http://schemas.openxmlformats.org/officeDocument/2006/relationships/slide" Target="slides/slide18.xml"/><Relationship Id="rId52" Type="http://schemas.openxmlformats.org/officeDocument/2006/relationships/slide" Target="slides/slide26.xml"/><Relationship Id="rId60" Type="http://schemas.openxmlformats.org/officeDocument/2006/relationships/slide" Target="slides/slide34.xml"/><Relationship Id="rId65" Type="http://schemas.openxmlformats.org/officeDocument/2006/relationships/slide" Target="slides/slide39.xml"/><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1.xml"/><Relationship Id="rId30" Type="http://schemas.openxmlformats.org/officeDocument/2006/relationships/slide" Target="slides/slide4.xml"/><Relationship Id="rId35" Type="http://schemas.openxmlformats.org/officeDocument/2006/relationships/slide" Target="slides/slide9.xml"/><Relationship Id="rId43" Type="http://schemas.openxmlformats.org/officeDocument/2006/relationships/slide" Target="slides/slide17.xml"/><Relationship Id="rId48" Type="http://schemas.openxmlformats.org/officeDocument/2006/relationships/slide" Target="slides/slide22.xml"/><Relationship Id="rId56" Type="http://schemas.openxmlformats.org/officeDocument/2006/relationships/slide" Target="slides/slide30.xml"/><Relationship Id="rId64" Type="http://schemas.openxmlformats.org/officeDocument/2006/relationships/slide" Target="slides/slide38.xml"/><Relationship Id="rId69" Type="http://schemas.openxmlformats.org/officeDocument/2006/relationships/slide" Target="slides/slide43.xml"/><Relationship Id="rId8" Type="http://schemas.openxmlformats.org/officeDocument/2006/relationships/slideMaster" Target="slideMasters/slideMaster8.xml"/><Relationship Id="rId51" Type="http://schemas.openxmlformats.org/officeDocument/2006/relationships/slide" Target="slides/slide25.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7.xml"/><Relationship Id="rId38" Type="http://schemas.openxmlformats.org/officeDocument/2006/relationships/slide" Target="slides/slide12.xml"/><Relationship Id="rId46" Type="http://schemas.openxmlformats.org/officeDocument/2006/relationships/slide" Target="slides/slide20.xml"/><Relationship Id="rId59" Type="http://schemas.openxmlformats.org/officeDocument/2006/relationships/slide" Target="slides/slide33.xml"/><Relationship Id="rId67" Type="http://schemas.openxmlformats.org/officeDocument/2006/relationships/slide" Target="slides/slide41.xml"/><Relationship Id="rId20" Type="http://schemas.openxmlformats.org/officeDocument/2006/relationships/slideMaster" Target="slideMasters/slideMaster20.xml"/><Relationship Id="rId41" Type="http://schemas.openxmlformats.org/officeDocument/2006/relationships/slide" Target="slides/slide15.xml"/><Relationship Id="rId54" Type="http://schemas.openxmlformats.org/officeDocument/2006/relationships/slide" Target="slides/slide28.xml"/><Relationship Id="rId62" Type="http://schemas.openxmlformats.org/officeDocument/2006/relationships/slide" Target="slides/slide36.xml"/><Relationship Id="rId70" Type="http://schemas.openxmlformats.org/officeDocument/2006/relationships/slide" Target="slides/slide44.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7C624C9-C1A6-4C9E-A943-3397B0249868}" type="datetimeFigureOut">
              <a:rPr lang="en-US" smtClean="0"/>
              <a:t>7/5/2014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08DC6D0-3F75-46DC-B9AF-63E8BED42864}" type="slidenum">
              <a:rPr lang="en-US" smtClean="0"/>
              <a:t>‹#›</a:t>
            </a:fld>
            <a:endParaRPr lang="en-US"/>
          </a:p>
        </p:txBody>
      </p:sp>
    </p:spTree>
    <p:extLst>
      <p:ext uri="{BB962C8B-B14F-4D97-AF65-F5344CB8AC3E}">
        <p14:creationId xmlns:p14="http://schemas.microsoft.com/office/powerpoint/2010/main" val="18427731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en.wikipedia.org/wiki/Reticular_activating_system"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is this thing we Call a brain?</a:t>
            </a:r>
            <a:endParaRPr lang="en-US" dirty="0"/>
          </a:p>
        </p:txBody>
      </p:sp>
      <p:sp>
        <p:nvSpPr>
          <p:cNvPr id="4" name="Slide Number Placeholder 3"/>
          <p:cNvSpPr>
            <a:spLocks noGrp="1"/>
          </p:cNvSpPr>
          <p:nvPr>
            <p:ph type="sldNum" sz="quarter" idx="10"/>
          </p:nvPr>
        </p:nvSpPr>
        <p:spPr/>
        <p:txBody>
          <a:bodyPr/>
          <a:lstStyle/>
          <a:p>
            <a:fld id="{E08DC6D0-3F75-46DC-B9AF-63E8BED42864}" type="slidenum">
              <a:rPr lang="en-US" smtClean="0"/>
              <a:t>9</a:t>
            </a:fld>
            <a:endParaRPr lang="en-US"/>
          </a:p>
        </p:txBody>
      </p:sp>
    </p:spTree>
    <p:extLst>
      <p:ext uri="{BB962C8B-B14F-4D97-AF65-F5344CB8AC3E}">
        <p14:creationId xmlns:p14="http://schemas.microsoft.com/office/powerpoint/2010/main" val="4276306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Jeff</a:t>
            </a:r>
            <a:r>
              <a:rPr lang="en-US" baseline="0" dirty="0" smtClean="0"/>
              <a:t> Hawkins vs Dr. </a:t>
            </a:r>
            <a:r>
              <a:rPr lang="en-US" baseline="0" dirty="0" err="1" smtClean="0"/>
              <a:t>Kristoff</a:t>
            </a:r>
            <a:r>
              <a:rPr lang="en-US" baseline="0" dirty="0" smtClean="0"/>
              <a:t> Koch (Brain Institute)</a:t>
            </a:r>
            <a:endParaRPr lang="en-US" dirty="0" smtClean="0"/>
          </a:p>
          <a:p>
            <a:r>
              <a:rPr lang="en-US" dirty="0" smtClean="0"/>
              <a:t>2011 Symposium at</a:t>
            </a:r>
            <a:r>
              <a:rPr lang="en-US" baseline="0" dirty="0" smtClean="0"/>
              <a:t> MIT</a:t>
            </a:r>
          </a:p>
          <a:p>
            <a:r>
              <a:rPr lang="en-US" b="1" dirty="0" smtClean="0"/>
              <a:t>The importance of teamwork</a:t>
            </a:r>
            <a:endParaRPr lang="en-US" dirty="0" smtClean="0"/>
          </a:p>
          <a:p>
            <a:r>
              <a:rPr lang="en-US" dirty="0" smtClean="0"/>
              <a:t>At a panel titled “Social Cognition and Collective Intelligence,” scientists delved into the phenomenon of humans pooling their intelligence, sometimes aided by computers. Moderator Thomas Malone, director of MIT’s Center for Collective Intelligence, noted in his introduction that “intelligence is not just something that happens inside individual brains. It also arises within groups of individuals.”</a:t>
            </a:r>
          </a:p>
          <a:p>
            <a:r>
              <a:rPr lang="en-US" dirty="0" smtClean="0"/>
              <a:t>For thousands of years, groups such as families, countries, armies and companies have been behaving in ways that seem intelligent. More recently, the Internet has expanded collective intelligence even further, with the development of sites such as Wikipedia and Google that make it easy to consolidate individual contributions.</a:t>
            </a:r>
          </a:p>
          <a:p>
            <a:r>
              <a:rPr lang="en-US" dirty="0" smtClean="0"/>
              <a:t>Humans and computers working together can form a collective far more intelligent than any single person or computer, Malone said. </a:t>
            </a:r>
          </a:p>
          <a:p>
            <a:r>
              <a:rPr lang="en-US" dirty="0" smtClean="0"/>
              <a:t>“As the world becomes more and more highly connected, through all kinds of electronic devices, it will be increasingly useful to think of all humans and computers on the planet as a single global brain,” he said. </a:t>
            </a:r>
          </a:p>
          <a:p>
            <a:r>
              <a:rPr lang="en-US" dirty="0" smtClean="0"/>
              <a:t>_____________</a:t>
            </a:r>
          </a:p>
          <a:p>
            <a:pPr marL="214313" marR="0" lvl="0" indent="-214313" algn="l" defTabSz="342900" rtl="0" eaLnBrk="1" fontAlgn="auto" latinLnBrk="0" hangingPunct="1">
              <a:lnSpc>
                <a:spcPct val="100000"/>
              </a:lnSpc>
              <a:spcBef>
                <a:spcPts val="0"/>
              </a:spcBef>
              <a:spcAft>
                <a:spcPts val="750"/>
              </a:spcAft>
              <a:buClr>
                <a:prstClr val="white"/>
              </a:buClr>
              <a:buSzPct val="100000"/>
              <a:buFont typeface="Arial"/>
              <a:buChar char="•"/>
              <a:tabLst/>
              <a:defRPr/>
            </a:pPr>
            <a:r>
              <a:rPr kumimoji="0" lang="en-US" sz="1350" b="0" i="0" u="none" strike="noStrike" kern="1200" cap="none" spc="0" normalizeH="0" baseline="0" noProof="0" dirty="0" smtClean="0">
                <a:ln>
                  <a:noFill/>
                </a:ln>
                <a:solidFill>
                  <a:prstClr val="white"/>
                </a:solidFill>
                <a:effectLst/>
                <a:uLnTx/>
                <a:uFillTx/>
                <a:latin typeface="+mn-lt"/>
              </a:rPr>
              <a:t>Are we all robots? Is our DNA the 0's and 1's of computer code? Are we an advanced computer system, with instead of keyboard and mouse input... input from our senses. Our database being our brain to process all the information. Our offspring just a code merge from two existing chemical computers. Instead of a socket to run the CPU, we create are electricity from food. Do we make our own decisions or is our brain just advanced logical circuit board of if/else statements making decisions from the vast input our senses give us? </a:t>
            </a:r>
          </a:p>
          <a:p>
            <a:pPr marL="214313" marR="0" lvl="0" indent="-214313" algn="l" defTabSz="342900" rtl="0" eaLnBrk="1" fontAlgn="auto" latinLnBrk="0" hangingPunct="1">
              <a:lnSpc>
                <a:spcPct val="100000"/>
              </a:lnSpc>
              <a:spcBef>
                <a:spcPts val="0"/>
              </a:spcBef>
              <a:spcAft>
                <a:spcPts val="750"/>
              </a:spcAft>
              <a:buClr>
                <a:prstClr val="white"/>
              </a:buClr>
              <a:buSzPct val="100000"/>
              <a:buFont typeface="Arial"/>
              <a:buChar char="•"/>
              <a:tabLst/>
              <a:defRPr/>
            </a:pPr>
            <a:r>
              <a:rPr kumimoji="0" lang="en-US" sz="1350" b="0" i="0" u="none" strike="noStrike" kern="1200" cap="none" spc="0" normalizeH="0" baseline="0" noProof="0" dirty="0" smtClean="0">
                <a:ln>
                  <a:noFill/>
                </a:ln>
                <a:solidFill>
                  <a:prstClr val="white"/>
                </a:solidFill>
                <a:effectLst/>
                <a:uLnTx/>
                <a:uFillTx/>
                <a:latin typeface="+mn-lt"/>
              </a:rPr>
              <a:t>If there is a difference, what is it?</a:t>
            </a:r>
          </a:p>
          <a:p>
            <a:endParaRPr lang="en-US" dirty="0"/>
          </a:p>
        </p:txBody>
      </p:sp>
      <p:sp>
        <p:nvSpPr>
          <p:cNvPr id="4" name="Slide Number Placeholder 3"/>
          <p:cNvSpPr>
            <a:spLocks noGrp="1"/>
          </p:cNvSpPr>
          <p:nvPr>
            <p:ph type="sldNum" sz="quarter" idx="10"/>
          </p:nvPr>
        </p:nvSpPr>
        <p:spPr/>
        <p:txBody>
          <a:bodyPr/>
          <a:lstStyle/>
          <a:p>
            <a:fld id="{E08DC6D0-3F75-46DC-B9AF-63E8BED42864}" type="slidenum">
              <a:rPr lang="en-US" smtClean="0"/>
              <a:t>10</a:t>
            </a:fld>
            <a:endParaRPr lang="en-US"/>
          </a:p>
        </p:txBody>
      </p:sp>
    </p:spTree>
    <p:extLst>
      <p:ext uri="{BB962C8B-B14F-4D97-AF65-F5344CB8AC3E}">
        <p14:creationId xmlns:p14="http://schemas.microsoft.com/office/powerpoint/2010/main" val="49298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a patient to maintain consciousness, two important neurological components must function. </a:t>
            </a:r>
          </a:p>
          <a:p>
            <a:pPr marL="228600" indent="-228600">
              <a:buAutoNum type="arabicParenR"/>
            </a:pPr>
            <a:r>
              <a:rPr lang="en-US" dirty="0" smtClean="0"/>
              <a:t>The first is the cerebral cortex—the gray matter that covers the outer layer of the brain. </a:t>
            </a:r>
          </a:p>
          <a:p>
            <a:pPr marL="228600" indent="-228600">
              <a:buAutoNum type="arabicParenR"/>
            </a:pPr>
            <a:r>
              <a:rPr lang="en-US" dirty="0" smtClean="0"/>
              <a:t>The other is a structure located in the brainstem, called </a:t>
            </a:r>
            <a:r>
              <a:rPr lang="en-US" dirty="0" smtClean="0">
                <a:hlinkClick r:id="rId3" tooltip="Reticular activating system"/>
              </a:rPr>
              <a:t>reticular activating </a:t>
            </a:r>
            <a:endParaRPr lang="en-US" dirty="0"/>
          </a:p>
        </p:txBody>
      </p:sp>
      <p:sp>
        <p:nvSpPr>
          <p:cNvPr id="4" name="Slide Number Placeholder 3"/>
          <p:cNvSpPr>
            <a:spLocks noGrp="1"/>
          </p:cNvSpPr>
          <p:nvPr>
            <p:ph type="sldNum" sz="quarter" idx="10"/>
          </p:nvPr>
        </p:nvSpPr>
        <p:spPr/>
        <p:txBody>
          <a:bodyPr/>
          <a:lstStyle/>
          <a:p>
            <a:fld id="{E08DC6D0-3F75-46DC-B9AF-63E8BED42864}" type="slidenum">
              <a:rPr lang="en-US" smtClean="0"/>
              <a:t>12</a:t>
            </a:fld>
            <a:endParaRPr lang="en-US"/>
          </a:p>
        </p:txBody>
      </p:sp>
    </p:spTree>
    <p:extLst>
      <p:ext uri="{BB962C8B-B14F-4D97-AF65-F5344CB8AC3E}">
        <p14:creationId xmlns:p14="http://schemas.microsoft.com/office/powerpoint/2010/main" val="23658724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8DC6D0-3F75-46DC-B9AF-63E8BED42864}" type="slidenum">
              <a:rPr lang="en-US" smtClean="0"/>
              <a:t>14</a:t>
            </a:fld>
            <a:endParaRPr lang="en-US"/>
          </a:p>
        </p:txBody>
      </p:sp>
    </p:spTree>
    <p:extLst>
      <p:ext uri="{BB962C8B-B14F-4D97-AF65-F5344CB8AC3E}">
        <p14:creationId xmlns:p14="http://schemas.microsoft.com/office/powerpoint/2010/main" val="19509524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lvl="0" indent="0" eaLnBrk="0" fontAlgn="base" hangingPunct="0">
              <a:spcBef>
                <a:spcPct val="0"/>
              </a:spcBef>
              <a:spcAft>
                <a:spcPct val="0"/>
              </a:spcAft>
              <a:buNone/>
            </a:pPr>
            <a:r>
              <a:rPr lang="en-US" sz="1200" dirty="0" smtClean="0">
                <a:latin typeface="Times New Roman" pitchFamily="18" charset="0"/>
                <a:cs typeface="Times New Roman" pitchFamily="18" charset="0"/>
              </a:rPr>
              <a:t>1. </a:t>
            </a:r>
            <a:r>
              <a:rPr lang="en-US" sz="1200" dirty="0" smtClean="0">
                <a:solidFill>
                  <a:schemeClr val="accent6">
                    <a:lumMod val="60000"/>
                    <a:lumOff val="40000"/>
                  </a:schemeClr>
                </a:solidFill>
                <a:latin typeface="Times New Roman" pitchFamily="18" charset="0"/>
                <a:cs typeface="Times New Roman" pitchFamily="18" charset="0"/>
              </a:rPr>
              <a:t>Episodic</a:t>
            </a:r>
            <a:endParaRPr lang="en-US" sz="1200" dirty="0" smtClean="0">
              <a:solidFill>
                <a:schemeClr val="accent6">
                  <a:lumMod val="60000"/>
                  <a:lumOff val="40000"/>
                </a:schemeClr>
              </a:solidFill>
              <a:latin typeface="Arial" pitchFamily="34" charset="0"/>
            </a:endParaRPr>
          </a:p>
          <a:p>
            <a:pPr marL="0" lvl="0" indent="0" eaLnBrk="0" fontAlgn="base" hangingPunct="0">
              <a:spcBef>
                <a:spcPct val="0"/>
              </a:spcBef>
              <a:spcAft>
                <a:spcPct val="0"/>
              </a:spcAft>
              <a:buNone/>
            </a:pPr>
            <a:r>
              <a:rPr lang="en-US" sz="1200" dirty="0" smtClean="0">
                <a:latin typeface="Times New Roman" pitchFamily="18" charset="0"/>
                <a:cs typeface="Times New Roman" pitchFamily="18" charset="0"/>
              </a:rPr>
              <a:t> Memories which are actually perceived and known;  </a:t>
            </a:r>
          </a:p>
          <a:p>
            <a:pPr marL="0" lvl="0" indent="0" eaLnBrk="0" fontAlgn="base" hangingPunct="0">
              <a:spcBef>
                <a:spcPct val="0"/>
              </a:spcBef>
              <a:spcAft>
                <a:spcPct val="0"/>
              </a:spcAft>
              <a:buNone/>
            </a:pPr>
            <a:r>
              <a:rPr lang="en-US" sz="1200" dirty="0" smtClean="0">
                <a:latin typeface="Times New Roman" pitchFamily="18" charset="0"/>
                <a:cs typeface="Times New Roman" pitchFamily="18" charset="0"/>
              </a:rPr>
              <a:t>For Ex: An </a:t>
            </a:r>
            <a:r>
              <a:rPr lang="en-US" sz="1200" dirty="0" smtClean="0">
                <a:solidFill>
                  <a:srgbClr val="C00000"/>
                </a:solidFill>
                <a:latin typeface="Times New Roman" pitchFamily="18" charset="0"/>
                <a:cs typeface="Times New Roman" pitchFamily="18" charset="0"/>
              </a:rPr>
              <a:t>actual</a:t>
            </a:r>
            <a:r>
              <a:rPr lang="en-US" sz="1200" dirty="0" smtClean="0">
                <a:latin typeface="Times New Roman" pitchFamily="18" charset="0"/>
                <a:cs typeface="Times New Roman" pitchFamily="18" charset="0"/>
              </a:rPr>
              <a:t> memory of riding your bike to school </a:t>
            </a:r>
          </a:p>
          <a:p>
            <a:pPr marL="0" lvl="0" indent="0" eaLnBrk="0" fontAlgn="base" hangingPunct="0">
              <a:spcBef>
                <a:spcPct val="0"/>
              </a:spcBef>
              <a:spcAft>
                <a:spcPct val="0"/>
              </a:spcAft>
              <a:buNone/>
            </a:pPr>
            <a:r>
              <a:rPr lang="en-US" sz="1200" dirty="0" smtClean="0">
                <a:latin typeface="Times New Roman" pitchFamily="18" charset="0"/>
                <a:cs typeface="Times New Roman" pitchFamily="18" charset="0"/>
              </a:rPr>
              <a:t>the day you almost got hit  by a car. A </a:t>
            </a:r>
            <a:r>
              <a:rPr lang="en-US" sz="1200" dirty="0" smtClean="0">
                <a:solidFill>
                  <a:srgbClr val="C00000"/>
                </a:solidFill>
                <a:latin typeface="Times New Roman" pitchFamily="18" charset="0"/>
                <a:cs typeface="Times New Roman" pitchFamily="18" charset="0"/>
              </a:rPr>
              <a:t>distinct </a:t>
            </a:r>
            <a:r>
              <a:rPr lang="en-US" sz="1200" dirty="0" smtClean="0">
                <a:latin typeface="Times New Roman" pitchFamily="18" charset="0"/>
                <a:cs typeface="Times New Roman" pitchFamily="18" charset="0"/>
              </a:rPr>
              <a:t>memory/event</a:t>
            </a:r>
            <a:endParaRPr lang="en-US" sz="1200" dirty="0" smtClean="0">
              <a:latin typeface="Arial" pitchFamily="34" charset="0"/>
            </a:endParaRPr>
          </a:p>
          <a:p>
            <a:pPr marL="0" lvl="0" indent="0" eaLnBrk="0" fontAlgn="base" hangingPunct="0">
              <a:spcBef>
                <a:spcPct val="0"/>
              </a:spcBef>
              <a:spcAft>
                <a:spcPct val="0"/>
              </a:spcAft>
              <a:buNone/>
            </a:pPr>
            <a:r>
              <a:rPr lang="en-US" sz="1200" dirty="0" smtClean="0">
                <a:latin typeface="Times New Roman" pitchFamily="18" charset="0"/>
                <a:cs typeface="Times New Roman" pitchFamily="18" charset="0"/>
              </a:rPr>
              <a:t>	</a:t>
            </a:r>
          </a:p>
          <a:p>
            <a:pPr marL="0" lvl="0" indent="0" eaLnBrk="0" fontAlgn="base" hangingPunct="0">
              <a:spcBef>
                <a:spcPct val="0"/>
              </a:spcBef>
              <a:spcAft>
                <a:spcPct val="0"/>
              </a:spcAft>
              <a:buNone/>
            </a:pPr>
            <a:r>
              <a:rPr lang="en-US" sz="1200" dirty="0" smtClean="0">
                <a:latin typeface="Times New Roman" pitchFamily="18" charset="0"/>
                <a:cs typeface="Times New Roman" pitchFamily="18" charset="0"/>
              </a:rPr>
              <a:t>     2. </a:t>
            </a:r>
            <a:r>
              <a:rPr lang="en-US" sz="1200" dirty="0" smtClean="0">
                <a:solidFill>
                  <a:schemeClr val="accent6">
                    <a:lumMod val="60000"/>
                    <a:lumOff val="40000"/>
                  </a:schemeClr>
                </a:solidFill>
                <a:latin typeface="Times New Roman" pitchFamily="18" charset="0"/>
                <a:cs typeface="Times New Roman" pitchFamily="18" charset="0"/>
              </a:rPr>
              <a:t>Procedural memory</a:t>
            </a:r>
            <a:endParaRPr lang="en-US" sz="1200" dirty="0" smtClean="0">
              <a:solidFill>
                <a:schemeClr val="accent6">
                  <a:lumMod val="60000"/>
                  <a:lumOff val="40000"/>
                </a:schemeClr>
              </a:solidFill>
              <a:latin typeface="Arial" pitchFamily="34" charset="0"/>
            </a:endParaRPr>
          </a:p>
          <a:p>
            <a:pPr marL="0" lvl="0" indent="0" eaLnBrk="0" fontAlgn="base" hangingPunct="0">
              <a:spcBef>
                <a:spcPct val="0"/>
              </a:spcBef>
              <a:spcAft>
                <a:spcPct val="0"/>
              </a:spcAft>
              <a:buNone/>
            </a:pPr>
            <a:r>
              <a:rPr lang="en-US" sz="1200" dirty="0" smtClean="0">
                <a:latin typeface="Times New Roman" pitchFamily="18" charset="0"/>
                <a:cs typeface="Times New Roman" pitchFamily="18" charset="0"/>
              </a:rPr>
              <a:t>Procedural is the steps to doing something, or learning to do it;  </a:t>
            </a:r>
            <a:r>
              <a:rPr lang="en-US" sz="1200" dirty="0" smtClean="0">
                <a:solidFill>
                  <a:srgbClr val="C00000"/>
                </a:solidFill>
                <a:latin typeface="Times New Roman" pitchFamily="18" charset="0"/>
                <a:cs typeface="Times New Roman" pitchFamily="18" charset="0"/>
              </a:rPr>
              <a:t>Learning How</a:t>
            </a:r>
            <a:r>
              <a:rPr lang="en-US" sz="1200" dirty="0" smtClean="0">
                <a:solidFill>
                  <a:schemeClr val="accent2">
                    <a:lumMod val="40000"/>
                    <a:lumOff val="60000"/>
                  </a:schemeClr>
                </a:solidFill>
                <a:latin typeface="Times New Roman" pitchFamily="18" charset="0"/>
                <a:cs typeface="Times New Roman" pitchFamily="18" charset="0"/>
              </a:rPr>
              <a:t> </a:t>
            </a:r>
            <a:r>
              <a:rPr lang="en-US" sz="1200" dirty="0" smtClean="0">
                <a:latin typeface="Times New Roman" pitchFamily="18" charset="0"/>
                <a:cs typeface="Times New Roman" pitchFamily="18" charset="0"/>
              </a:rPr>
              <a:t>to ride a bike</a:t>
            </a:r>
            <a:endParaRPr lang="en-US" sz="1200" dirty="0" smtClean="0">
              <a:latin typeface="Arial" pitchFamily="34" charset="0"/>
            </a:endParaRPr>
          </a:p>
          <a:p>
            <a:pPr marL="0" lvl="0" indent="0" eaLnBrk="0" fontAlgn="base" hangingPunct="0">
              <a:spcBef>
                <a:spcPct val="0"/>
              </a:spcBef>
              <a:spcAft>
                <a:spcPct val="0"/>
              </a:spcAft>
              <a:buNone/>
            </a:pPr>
            <a:endParaRPr lang="en-US" sz="1200" dirty="0" smtClean="0">
              <a:latin typeface="Times New Roman" pitchFamily="18" charset="0"/>
              <a:cs typeface="Times New Roman" pitchFamily="18" charset="0"/>
            </a:endParaRPr>
          </a:p>
          <a:p>
            <a:pPr marL="0" lvl="0" indent="0" eaLnBrk="0" fontAlgn="base" hangingPunct="0">
              <a:spcBef>
                <a:spcPct val="0"/>
              </a:spcBef>
              <a:spcAft>
                <a:spcPct val="0"/>
              </a:spcAft>
              <a:buNone/>
            </a:pPr>
            <a:r>
              <a:rPr lang="en-US" sz="1200" dirty="0" smtClean="0">
                <a:latin typeface="Times New Roman" pitchFamily="18" charset="0"/>
                <a:cs typeface="Times New Roman" pitchFamily="18" charset="0"/>
              </a:rPr>
              <a:t>      3.</a:t>
            </a:r>
            <a:r>
              <a:rPr lang="en-US" sz="1200" dirty="0" smtClean="0">
                <a:solidFill>
                  <a:schemeClr val="accent6">
                    <a:lumMod val="60000"/>
                    <a:lumOff val="40000"/>
                  </a:schemeClr>
                </a:solidFill>
                <a:latin typeface="Times New Roman" pitchFamily="18" charset="0"/>
                <a:cs typeface="Times New Roman" pitchFamily="18" charset="0"/>
              </a:rPr>
              <a:t> Semantics</a:t>
            </a:r>
            <a:endParaRPr lang="en-US" sz="1200" dirty="0" smtClean="0">
              <a:solidFill>
                <a:schemeClr val="accent6">
                  <a:lumMod val="60000"/>
                  <a:lumOff val="40000"/>
                </a:schemeClr>
              </a:solidFill>
              <a:latin typeface="Arial" pitchFamily="34" charset="0"/>
            </a:endParaRPr>
          </a:p>
          <a:p>
            <a:pPr marL="0" lvl="0" indent="0" eaLnBrk="0" fontAlgn="base" hangingPunct="0">
              <a:spcBef>
                <a:spcPct val="0"/>
              </a:spcBef>
              <a:spcAft>
                <a:spcPct val="0"/>
              </a:spcAft>
              <a:buNone/>
            </a:pPr>
            <a:r>
              <a:rPr lang="en-US" sz="1200" dirty="0" smtClean="0">
                <a:latin typeface="Times New Roman" pitchFamily="18" charset="0"/>
                <a:cs typeface="Times New Roman" pitchFamily="18" charset="0"/>
              </a:rPr>
              <a:t>      Semantics are long term memory;  </a:t>
            </a:r>
          </a:p>
          <a:p>
            <a:pPr marL="0" lvl="0" indent="0" eaLnBrk="0" fontAlgn="base" hangingPunct="0">
              <a:spcBef>
                <a:spcPct val="0"/>
              </a:spcBef>
              <a:spcAft>
                <a:spcPct val="0"/>
              </a:spcAft>
              <a:buNone/>
            </a:pPr>
            <a:r>
              <a:rPr lang="en-US" sz="1200" dirty="0" smtClean="0">
                <a:latin typeface="Times New Roman" pitchFamily="18" charset="0"/>
                <a:cs typeface="Times New Roman" pitchFamily="18" charset="0"/>
              </a:rPr>
              <a:t>it is the symbols and meanings that the symbol emotes (with a feeling), or connects in general to something, but </a:t>
            </a:r>
            <a:r>
              <a:rPr lang="en-US" sz="1200" dirty="0" smtClean="0">
                <a:solidFill>
                  <a:srgbClr val="C00000"/>
                </a:solidFill>
                <a:latin typeface="Times New Roman" pitchFamily="18" charset="0"/>
                <a:cs typeface="Times New Roman" pitchFamily="18" charset="0"/>
              </a:rPr>
              <a:t>not an actual specific experience or a specific thing. 	</a:t>
            </a:r>
          </a:p>
          <a:p>
            <a:pPr marL="0" lvl="0" indent="0" eaLnBrk="0" fontAlgn="base" hangingPunct="0">
              <a:spcBef>
                <a:spcPct val="0"/>
              </a:spcBef>
              <a:spcAft>
                <a:spcPct val="0"/>
              </a:spcAft>
              <a:buNone/>
            </a:pPr>
            <a:r>
              <a:rPr lang="en-US" sz="1200" dirty="0" smtClean="0">
                <a:solidFill>
                  <a:srgbClr val="C00000"/>
                </a:solidFill>
                <a:latin typeface="Times New Roman" pitchFamily="18" charset="0"/>
                <a:cs typeface="Times New Roman" pitchFamily="18" charset="0"/>
              </a:rPr>
              <a:t>Semantics are general knowledge</a:t>
            </a:r>
          </a:p>
          <a:p>
            <a:pPr marL="0" lvl="0" indent="0" eaLnBrk="0" fontAlgn="base" hangingPunct="0">
              <a:spcBef>
                <a:spcPct val="0"/>
              </a:spcBef>
              <a:spcAft>
                <a:spcPct val="0"/>
              </a:spcAft>
              <a:buNone/>
            </a:pPr>
            <a:r>
              <a:rPr lang="en-US" sz="1200" dirty="0" smtClean="0">
                <a:latin typeface="Times New Roman" pitchFamily="18" charset="0"/>
                <a:cs typeface="Times New Roman" pitchFamily="18" charset="0"/>
              </a:rPr>
              <a:t>	</a:t>
            </a:r>
          </a:p>
          <a:p>
            <a:pPr marL="0" lvl="0" indent="0" eaLnBrk="0" fontAlgn="base" hangingPunct="0">
              <a:spcBef>
                <a:spcPct val="0"/>
              </a:spcBef>
              <a:spcAft>
                <a:spcPct val="0"/>
              </a:spcAft>
              <a:buNone/>
            </a:pPr>
            <a:r>
              <a:rPr lang="en-US" sz="1200" dirty="0" smtClean="0">
                <a:latin typeface="Times New Roman" pitchFamily="18" charset="0"/>
                <a:cs typeface="Times New Roman" pitchFamily="18" charset="0"/>
              </a:rPr>
              <a:t>Dreams are filled with metaphors and semantics mixed in with episodic memory and learning</a:t>
            </a:r>
            <a:endParaRPr lang="en-US" sz="1200" dirty="0" smtClean="0">
              <a:latin typeface="Arial" pitchFamily="34" charset="0"/>
            </a:endParaRPr>
          </a:p>
          <a:p>
            <a:pPr marL="0" lvl="0" indent="0" eaLnBrk="0" fontAlgn="base" hangingPunct="0">
              <a:spcBef>
                <a:spcPct val="0"/>
              </a:spcBef>
              <a:spcAft>
                <a:spcPct val="0"/>
              </a:spcAft>
              <a:buNone/>
            </a:pPr>
            <a:endParaRPr lang="en-US" sz="1200" dirty="0" smtClean="0">
              <a:latin typeface="Times New Roman" pitchFamily="18" charset="0"/>
              <a:ea typeface="Calibri" pitchFamily="34" charset="0"/>
              <a:cs typeface="Times New Roman" pitchFamily="18" charset="0"/>
            </a:endParaRPr>
          </a:p>
          <a:p>
            <a:pPr marL="0" lvl="0" indent="0" eaLnBrk="0" fontAlgn="base" hangingPunct="0">
              <a:spcBef>
                <a:spcPct val="0"/>
              </a:spcBef>
              <a:spcAft>
                <a:spcPct val="0"/>
              </a:spcAft>
              <a:buNone/>
            </a:pPr>
            <a:r>
              <a:rPr lang="en-US" sz="1200" dirty="0" smtClean="0">
                <a:latin typeface="Times New Roman" pitchFamily="18" charset="0"/>
                <a:ea typeface="Calibri" pitchFamily="34" charset="0"/>
                <a:cs typeface="Times New Roman" pitchFamily="18" charset="0"/>
              </a:rPr>
              <a:t>Think of everything we put into our brain,  (some of it is your thoughts and some is not. Some is nonsense and some is not)  and then think about  what ends up in your dreams)</a:t>
            </a:r>
            <a:endParaRPr lang="en-US" sz="1200" dirty="0" smtClean="0">
              <a:latin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98C087BE-DC22-4E1D-ADAE-E1D84994E18F}"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1364062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1F64C-8B3C-4FD2-BE3D-8B9D5F7AEAE7}"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30018697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1F64C-8B3C-4FD2-BE3D-8B9D5F7AEAE7}"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25072814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432" marR="0" lvl="0" indent="0" algn="l" defTabSz="914400" rtl="0" eaLnBrk="1" fontAlgn="auto" latinLnBrk="0" hangingPunct="1">
              <a:lnSpc>
                <a:spcPct val="100000"/>
              </a:lnSpc>
              <a:spcBef>
                <a:spcPts val="600"/>
              </a:spcBef>
              <a:spcAft>
                <a:spcPts val="0"/>
              </a:spcAft>
              <a:buClr>
                <a:srgbClr val="4F81BD"/>
              </a:buClr>
              <a:buSzPct val="80000"/>
              <a:buFont typeface="Wingdings 2"/>
              <a:buNone/>
              <a:tabLst/>
              <a:defRPr/>
            </a:pPr>
            <a:r>
              <a:rPr kumimoji="0" lang="en-US" sz="1400" b="0" i="0" u="none" strike="noStrike" kern="1200" cap="none" spc="0" normalizeH="0" baseline="0" noProof="0" dirty="0" smtClean="0">
                <a:ln>
                  <a:noFill/>
                </a:ln>
                <a:solidFill>
                  <a:srgbClr val="1F497D">
                    <a:shade val="30000"/>
                    <a:satMod val="150000"/>
                  </a:srgbClr>
                </a:solidFill>
                <a:effectLst/>
                <a:uLnTx/>
                <a:uFillTx/>
                <a:latin typeface="Gill Sans MT"/>
              </a:rPr>
              <a:t>When learning,  the brain produces beta waves. The striatum activates first, sees the pieces of the puzzle, then the prefrontal cortex acts and puts the pieces together, working in sync with the striatum. </a:t>
            </a:r>
            <a:r>
              <a:rPr lang="en-US" sz="1400" dirty="0" smtClean="0"/>
              <a:t>Category-learning results in new functional circuits between these two areas, and these functional circuits are rhythm-based, </a:t>
            </a:r>
            <a:endParaRPr kumimoji="0" lang="en-US" sz="1400" b="0" i="0" u="none" strike="noStrike" kern="1200" cap="none" spc="0" normalizeH="0" baseline="0" noProof="0" dirty="0" smtClean="0">
              <a:ln>
                <a:noFill/>
              </a:ln>
              <a:solidFill>
                <a:srgbClr val="1F497D">
                  <a:shade val="30000"/>
                  <a:satMod val="150000"/>
                </a:srgbClr>
              </a:solidFill>
              <a:effectLst/>
              <a:uLnTx/>
              <a:uFillTx/>
              <a:latin typeface="Gill Sans MT"/>
            </a:endParaRPr>
          </a:p>
          <a:p>
            <a:endParaRPr lang="en-US" dirty="0"/>
          </a:p>
        </p:txBody>
      </p:sp>
      <p:sp>
        <p:nvSpPr>
          <p:cNvPr id="4" name="Slide Number Placeholder 3"/>
          <p:cNvSpPr>
            <a:spLocks noGrp="1"/>
          </p:cNvSpPr>
          <p:nvPr>
            <p:ph type="sldNum" sz="quarter" idx="10"/>
          </p:nvPr>
        </p:nvSpPr>
        <p:spPr/>
        <p:txBody>
          <a:bodyPr/>
          <a:lstStyle/>
          <a:p>
            <a:fld id="{E08DC6D0-3F75-46DC-B9AF-63E8BED42864}" type="slidenum">
              <a:rPr lang="en-US" smtClean="0"/>
              <a:t>35</a:t>
            </a:fld>
            <a:endParaRPr lang="en-US"/>
          </a:p>
        </p:txBody>
      </p:sp>
    </p:spTree>
    <p:extLst>
      <p:ext uri="{BB962C8B-B14F-4D97-AF65-F5344CB8AC3E}">
        <p14:creationId xmlns:p14="http://schemas.microsoft.com/office/powerpoint/2010/main" val="12487415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ctrTitle"/>
          </p:nvPr>
        </p:nvSpPr>
        <p:spPr>
          <a:xfrm>
            <a:off x="2971799" y="1964267"/>
            <a:ext cx="5398295" cy="2421464"/>
          </a:xfrm>
        </p:spPr>
        <p:txBody>
          <a:bodyPr anchor="b">
            <a:normAutofit/>
          </a:bodyPr>
          <a:lstStyle>
            <a:lvl1pPr algn="r">
              <a:defRPr sz="36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971799" y="4385733"/>
            <a:ext cx="5398295" cy="1405467"/>
          </a:xfrm>
        </p:spPr>
        <p:txBody>
          <a:bodyPr anchor="t">
            <a:normAutofit/>
          </a:bodyPr>
          <a:lstStyle>
            <a:lvl1pPr marL="0" indent="0" algn="r">
              <a:buNone/>
              <a:defRPr sz="1350" cap="all">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6699419" y="5870576"/>
            <a:ext cx="1200150" cy="377825"/>
          </a:xfrm>
        </p:spPr>
        <p:txBody>
          <a:bodyPr/>
          <a:lstStyle/>
          <a:p>
            <a:fld id="{B61BEF0D-F0BB-DE4B-95CE-6DB70DBA9567}" type="datetimeFigureOut">
              <a:rPr lang="en-US" smtClean="0">
                <a:solidFill>
                  <a:prstClr val="white"/>
                </a:solidFill>
              </a:rPr>
              <a:pPr/>
              <a:t>7/5/2014</a:t>
            </a:fld>
            <a:endParaRPr lang="en-US" dirty="0">
              <a:solidFill>
                <a:prstClr val="white"/>
              </a:solidFill>
            </a:endParaRPr>
          </a:p>
        </p:txBody>
      </p:sp>
      <p:sp>
        <p:nvSpPr>
          <p:cNvPr id="5" name="Footer Placeholder 4"/>
          <p:cNvSpPr>
            <a:spLocks noGrp="1"/>
          </p:cNvSpPr>
          <p:nvPr>
            <p:ph type="ftr" sz="quarter" idx="11"/>
          </p:nvPr>
        </p:nvSpPr>
        <p:spPr>
          <a:xfrm>
            <a:off x="2971799" y="5870576"/>
            <a:ext cx="3670469" cy="377825"/>
          </a:xfrm>
        </p:spPr>
        <p:txBody>
          <a:bodyPr/>
          <a:lstStyle/>
          <a:p>
            <a:endParaRPr lang="en-US" dirty="0">
              <a:solidFill>
                <a:prstClr val="white"/>
              </a:solidFill>
            </a:endParaRPr>
          </a:p>
        </p:txBody>
      </p:sp>
      <p:sp>
        <p:nvSpPr>
          <p:cNvPr id="6" name="Slide Number Placeholder 5"/>
          <p:cNvSpPr>
            <a:spLocks noGrp="1"/>
          </p:cNvSpPr>
          <p:nvPr>
            <p:ph type="sldNum" sz="quarter" idx="12"/>
          </p:nvPr>
        </p:nvSpPr>
        <p:spPr>
          <a:xfrm>
            <a:off x="7956719" y="5870576"/>
            <a:ext cx="413375" cy="377825"/>
          </a:xfrm>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4462370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4732865"/>
            <a:ext cx="7598570" cy="566738"/>
          </a:xfrm>
        </p:spPr>
        <p:txBody>
          <a:bodyPr anchor="b">
            <a:normAutofit/>
          </a:bodyPr>
          <a:lstStyle>
            <a:lvl1pPr algn="l">
              <a:defRPr sz="18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28701" y="932112"/>
            <a:ext cx="6569870"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514351" y="5299603"/>
            <a:ext cx="7598570" cy="49371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7/5/2014</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7581021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56289834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76552483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9386696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293890628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50470378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15592210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18429111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50054546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46221604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6352679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609602"/>
            <a:ext cx="7598570" cy="3124199"/>
          </a:xfrm>
        </p:spPr>
        <p:txBody>
          <a:bodyPr anchor="ctr">
            <a:normAutofit/>
          </a:bodyPr>
          <a:lstStyle>
            <a:lvl1pPr algn="l">
              <a:defRPr sz="2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14350" y="4343400"/>
            <a:ext cx="7598571" cy="1447800"/>
          </a:xfrm>
        </p:spPr>
        <p:txBody>
          <a:bodyPr anchor="ctr">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7/5/2014</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44243710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6680761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04231666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424036705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75353514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49068682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86631365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99925057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94505753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94558863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2305902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15" name="TextBox 14"/>
          <p:cNvSpPr txBox="1"/>
          <p:nvPr/>
        </p:nvSpPr>
        <p:spPr>
          <a:xfrm>
            <a:off x="7678400" y="2743200"/>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11" name="TextBox 10"/>
          <p:cNvSpPr txBox="1"/>
          <p:nvPr/>
        </p:nvSpPr>
        <p:spPr>
          <a:xfrm>
            <a:off x="366206" y="823337"/>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2" name="Title 1"/>
          <p:cNvSpPr>
            <a:spLocks noGrp="1"/>
          </p:cNvSpPr>
          <p:nvPr>
            <p:ph type="title"/>
          </p:nvPr>
        </p:nvSpPr>
        <p:spPr>
          <a:xfrm>
            <a:off x="744201" y="609602"/>
            <a:ext cx="7162799" cy="2743199"/>
          </a:xfrm>
        </p:spPr>
        <p:txBody>
          <a:bodyPr anchor="ctr">
            <a:normAutofit/>
          </a:bodyPr>
          <a:lstStyle>
            <a:lvl1pPr algn="l">
              <a:defRPr sz="24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823406" y="3352800"/>
            <a:ext cx="7004388" cy="381000"/>
          </a:xfrm>
        </p:spPr>
        <p:txBody>
          <a:bodyPr anchor="ctr"/>
          <a:lstStyle>
            <a:lvl1pPr marL="0" indent="0">
              <a:buFontTx/>
              <a:buNone/>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15599" y="4343400"/>
            <a:ext cx="7614275" cy="1447800"/>
          </a:xfrm>
        </p:spPr>
        <p:txBody>
          <a:bodyPr anchor="ctr">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7/5/2014</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74706068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91805709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9973637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48096895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117959861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96023168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12934339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25828127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15716066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20581491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0146958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2" y="3308581"/>
            <a:ext cx="7598569" cy="1468800"/>
          </a:xfrm>
        </p:spPr>
        <p:txBody>
          <a:bodyPr anchor="b">
            <a:normAutofit/>
          </a:bodyPr>
          <a:lstStyle>
            <a:lvl1pPr algn="l">
              <a:defRPr sz="2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14351" y="4777381"/>
            <a:ext cx="7598570" cy="860400"/>
          </a:xfrm>
        </p:spPr>
        <p:txBody>
          <a:bodyPr anchor="t">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7/5/2014</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99686566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12555129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08987008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31628902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91018967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416268482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50170312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127641723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14525490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24527952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5469062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13" name="TextBox 12"/>
          <p:cNvSpPr txBox="1"/>
          <p:nvPr/>
        </p:nvSpPr>
        <p:spPr>
          <a:xfrm>
            <a:off x="7678400" y="2743200"/>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14" name="TextBox 13"/>
          <p:cNvSpPr txBox="1"/>
          <p:nvPr/>
        </p:nvSpPr>
        <p:spPr>
          <a:xfrm>
            <a:off x="366206" y="823337"/>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16" name="Title 1"/>
          <p:cNvSpPr>
            <a:spLocks noGrp="1"/>
          </p:cNvSpPr>
          <p:nvPr>
            <p:ph type="title"/>
          </p:nvPr>
        </p:nvSpPr>
        <p:spPr>
          <a:xfrm>
            <a:off x="744201" y="609602"/>
            <a:ext cx="7162799" cy="2743199"/>
          </a:xfrm>
        </p:spPr>
        <p:txBody>
          <a:bodyPr anchor="ctr">
            <a:normAutofit/>
          </a:bodyPr>
          <a:lstStyle>
            <a:lvl1pPr algn="l">
              <a:defRPr sz="24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514350" y="3886200"/>
            <a:ext cx="7601577" cy="889000"/>
          </a:xfrm>
        </p:spPr>
        <p:txBody>
          <a:bodyPr vert="horz" lIns="91440" tIns="45720" rIns="91440" bIns="45720" rtlCol="0" anchor="b">
            <a:normAutofit/>
          </a:bodyPr>
          <a:lstStyle>
            <a:lvl1pPr>
              <a:buNone/>
              <a:defRPr lang="en-US" sz="1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514349" y="4775200"/>
            <a:ext cx="7601577" cy="101600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7/5/2014</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01624645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92431711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7955112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19501838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28039297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17095019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64510371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64210566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190605939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21113301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9405665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609602"/>
            <a:ext cx="7598570" cy="2743199"/>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514351" y="3505200"/>
            <a:ext cx="7598571" cy="838200"/>
          </a:xfrm>
        </p:spPr>
        <p:txBody>
          <a:bodyPr vert="horz" lIns="91440" tIns="45720" rIns="91440" bIns="45720" rtlCol="0" anchor="b">
            <a:normAutofit/>
          </a:bodyPr>
          <a:lstStyle>
            <a:lvl1pPr>
              <a:buNone/>
              <a:defRPr lang="en-US" sz="21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514350" y="4343400"/>
            <a:ext cx="7598571" cy="144780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7/5/2014</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42035183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257218352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03158173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74280947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10745249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49636926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06962771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128529225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17554239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82066352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5857945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7/5/2014</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
        <p:nvSpPr>
          <p:cNvPr id="8" name="Title 1"/>
          <p:cNvSpPr>
            <a:spLocks noGrp="1"/>
          </p:cNvSpPr>
          <p:nvPr>
            <p:ph type="title"/>
          </p:nvPr>
        </p:nvSpPr>
        <p:spPr>
          <a:xfrm>
            <a:off x="514351" y="609601"/>
            <a:ext cx="7598569" cy="1456267"/>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168468088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18575741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75129904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82073824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0873854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90929888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01676035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06591594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419418784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6023134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16791023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Vertical Title 1"/>
          <p:cNvSpPr>
            <a:spLocks noGrp="1"/>
          </p:cNvSpPr>
          <p:nvPr>
            <p:ph type="title" orient="vert"/>
          </p:nvPr>
        </p:nvSpPr>
        <p:spPr>
          <a:xfrm>
            <a:off x="6494006" y="609600"/>
            <a:ext cx="1618914"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14350" y="609600"/>
            <a:ext cx="5874087" cy="5181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7/5/2014</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35711939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27401050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15610978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30727086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02606748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36740806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13394901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17881553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71108737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111147195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1895796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87255042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24115499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94460865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06221232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7/5/2014</a:t>
            </a:fld>
            <a:endParaRPr lang="en-US">
              <a:solidFill>
                <a:srgbClr val="D6ECFF">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43130993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7/5/2014</a:t>
            </a:fld>
            <a:endParaRPr lang="en-US">
              <a:solidFill>
                <a:srgbClr val="D6ECFF">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Tree>
    <p:extLst>
      <p:ext uri="{BB962C8B-B14F-4D97-AF65-F5344CB8AC3E}">
        <p14:creationId xmlns:p14="http://schemas.microsoft.com/office/powerpoint/2010/main" val="34001301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7/5/2014</a:t>
            </a:fld>
            <a:endParaRPr lang="en-US">
              <a:solidFill>
                <a:srgbClr val="D6ECFF">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39326938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7/5/2014</a:t>
            </a:fld>
            <a:endParaRPr lang="en-US">
              <a:solidFill>
                <a:srgbClr val="D6ECFF">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Tree>
    <p:extLst>
      <p:ext uri="{BB962C8B-B14F-4D97-AF65-F5344CB8AC3E}">
        <p14:creationId xmlns:p14="http://schemas.microsoft.com/office/powerpoint/2010/main" val="346041318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7/5/2014</a:t>
            </a:fld>
            <a:endParaRPr lang="en-US">
              <a:solidFill>
                <a:srgbClr val="D6ECFF">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Tree>
    <p:extLst>
      <p:ext uri="{BB962C8B-B14F-4D97-AF65-F5344CB8AC3E}">
        <p14:creationId xmlns:p14="http://schemas.microsoft.com/office/powerpoint/2010/main" val="203445776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7/5/2014</a:t>
            </a:fld>
            <a:endParaRPr lang="en-US">
              <a:solidFill>
                <a:srgbClr val="D6ECFF">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Tree>
    <p:extLst>
      <p:ext uri="{BB962C8B-B14F-4D97-AF65-F5344CB8AC3E}">
        <p14:creationId xmlns:p14="http://schemas.microsoft.com/office/powerpoint/2010/main" val="219773708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7/5/2014</a:t>
            </a:fld>
            <a:endParaRPr lang="en-US">
              <a:solidFill>
                <a:srgbClr val="D6ECFF">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6568381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5271005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7/5/2014</a:t>
            </a:fld>
            <a:endParaRPr lang="en-US">
              <a:solidFill>
                <a:srgbClr val="D6ECFF">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Tree>
    <p:extLst>
      <p:ext uri="{BB962C8B-B14F-4D97-AF65-F5344CB8AC3E}">
        <p14:creationId xmlns:p14="http://schemas.microsoft.com/office/powerpoint/2010/main" val="129797326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7/5/2014</a:t>
            </a:fld>
            <a:endParaRPr lang="en-US">
              <a:solidFill>
                <a:srgbClr val="D6ECFF">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7FD13B"/>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52122416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7/5/2014</a:t>
            </a:fld>
            <a:endParaRPr lang="en-US">
              <a:solidFill>
                <a:srgbClr val="D6ECFF">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Tree>
    <p:extLst>
      <p:ext uri="{BB962C8B-B14F-4D97-AF65-F5344CB8AC3E}">
        <p14:creationId xmlns:p14="http://schemas.microsoft.com/office/powerpoint/2010/main" val="165026606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7/5/2014</a:t>
            </a:fld>
            <a:endParaRPr lang="en-US">
              <a:solidFill>
                <a:srgbClr val="D6ECFF">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Tree>
    <p:extLst>
      <p:ext uri="{BB962C8B-B14F-4D97-AF65-F5344CB8AC3E}">
        <p14:creationId xmlns:p14="http://schemas.microsoft.com/office/powerpoint/2010/main" val="408761763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65144806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31037306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51807492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65625047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04966878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2438627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7/5/2014</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5448588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28710223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193770763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2414169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390308636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77307229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16437834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42444640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12018166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7256532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86911136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2827315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63069346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0016549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64778513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86937104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247334527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48053436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47858234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7/5/2014</a:t>
            </a:fld>
            <a:endParaRPr lang="en-US">
              <a:solidFill>
                <a:srgbClr val="D6ECFF">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288814022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7/5/2014</a:t>
            </a:fld>
            <a:endParaRPr lang="en-US">
              <a:solidFill>
                <a:srgbClr val="D6ECFF">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Tree>
    <p:extLst>
      <p:ext uri="{BB962C8B-B14F-4D97-AF65-F5344CB8AC3E}">
        <p14:creationId xmlns:p14="http://schemas.microsoft.com/office/powerpoint/2010/main" val="304220739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7/5/2014</a:t>
            </a:fld>
            <a:endParaRPr lang="en-US">
              <a:solidFill>
                <a:srgbClr val="D6ECFF">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60982582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7/5/2014</a:t>
            </a:fld>
            <a:endParaRPr lang="en-US">
              <a:solidFill>
                <a:srgbClr val="D6ECFF">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Tree>
    <p:extLst>
      <p:ext uri="{BB962C8B-B14F-4D97-AF65-F5344CB8AC3E}">
        <p14:creationId xmlns:p14="http://schemas.microsoft.com/office/powerpoint/2010/main" val="592306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65451575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7/5/2014</a:t>
            </a:fld>
            <a:endParaRPr lang="en-US">
              <a:solidFill>
                <a:srgbClr val="D6ECFF">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Tree>
    <p:extLst>
      <p:ext uri="{BB962C8B-B14F-4D97-AF65-F5344CB8AC3E}">
        <p14:creationId xmlns:p14="http://schemas.microsoft.com/office/powerpoint/2010/main" val="423389013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7/5/2014</a:t>
            </a:fld>
            <a:endParaRPr lang="en-US">
              <a:solidFill>
                <a:srgbClr val="D6ECFF">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Tree>
    <p:extLst>
      <p:ext uri="{BB962C8B-B14F-4D97-AF65-F5344CB8AC3E}">
        <p14:creationId xmlns:p14="http://schemas.microsoft.com/office/powerpoint/2010/main" val="123488608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7/5/2014</a:t>
            </a:fld>
            <a:endParaRPr lang="en-US">
              <a:solidFill>
                <a:srgbClr val="D6ECFF">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06423869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7/5/2014</a:t>
            </a:fld>
            <a:endParaRPr lang="en-US">
              <a:solidFill>
                <a:srgbClr val="D6ECFF">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Tree>
    <p:extLst>
      <p:ext uri="{BB962C8B-B14F-4D97-AF65-F5344CB8AC3E}">
        <p14:creationId xmlns:p14="http://schemas.microsoft.com/office/powerpoint/2010/main" val="117072144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7/5/2014</a:t>
            </a:fld>
            <a:endParaRPr lang="en-US">
              <a:solidFill>
                <a:srgbClr val="D6ECFF">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7FD13B"/>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269079833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7/5/2014</a:t>
            </a:fld>
            <a:endParaRPr lang="en-US">
              <a:solidFill>
                <a:srgbClr val="D6ECFF">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Tree>
    <p:extLst>
      <p:ext uri="{BB962C8B-B14F-4D97-AF65-F5344CB8AC3E}">
        <p14:creationId xmlns:p14="http://schemas.microsoft.com/office/powerpoint/2010/main" val="199944743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7/5/2014</a:t>
            </a:fld>
            <a:endParaRPr lang="en-US">
              <a:solidFill>
                <a:srgbClr val="D6ECFF">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Tree>
    <p:extLst>
      <p:ext uri="{BB962C8B-B14F-4D97-AF65-F5344CB8AC3E}">
        <p14:creationId xmlns:p14="http://schemas.microsoft.com/office/powerpoint/2010/main" val="70073863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6/29/2014</a:t>
            </a:fld>
            <a:endParaRPr lang="en-US">
              <a:solidFill>
                <a:srgbClr val="C9C2D1">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244095352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6/29/2014</a:t>
            </a:fld>
            <a:endParaRPr lang="en-US">
              <a:solidFill>
                <a:srgbClr val="C9C2D1">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251367735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6/29/2014</a:t>
            </a:fld>
            <a:endParaRPr lang="en-US">
              <a:solidFill>
                <a:srgbClr val="C9C2D1">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0780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90863610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6/29/2014</a:t>
            </a:fld>
            <a:endParaRPr lang="en-US">
              <a:solidFill>
                <a:srgbClr val="C9C2D1">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399381928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6/29/2014</a:t>
            </a:fld>
            <a:endParaRPr lang="en-US">
              <a:solidFill>
                <a:srgbClr val="C9C2D1">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326950096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6/29/2014</a:t>
            </a:fld>
            <a:endParaRPr lang="en-US">
              <a:solidFill>
                <a:srgbClr val="C9C2D1">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13475604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6/29/2014</a:t>
            </a:fld>
            <a:endParaRPr lang="en-US">
              <a:solidFill>
                <a:srgbClr val="C9C2D1">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414154548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3"/>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6/29/2014</a:t>
            </a:fld>
            <a:endParaRPr lang="en-US">
              <a:solidFill>
                <a:srgbClr val="C9C2D1">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265623054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6/29/2014</a:t>
            </a:fld>
            <a:endParaRPr lang="en-US">
              <a:solidFill>
                <a:srgbClr val="C9C2D1">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CEB966"/>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41"/>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211437176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6/29/2014</a:t>
            </a:fld>
            <a:endParaRPr lang="en-US">
              <a:solidFill>
                <a:srgbClr val="C9C2D1">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336820027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77"/>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78"/>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6/29/2014</a:t>
            </a:fld>
            <a:endParaRPr lang="en-US">
              <a:solidFill>
                <a:srgbClr val="C9C2D1">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332004745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E7F2F75C-DD60-4675-AE18-DF526F5DF62B}" type="datetimeFigureOut">
              <a:rPr lang="en-US" smtClean="0">
                <a:solidFill>
                  <a:srgbClr val="DEDEDE">
                    <a:shade val="90000"/>
                  </a:srgbClr>
                </a:solidFill>
              </a:rPr>
              <a:pPr/>
              <a:t>7/5/2014</a:t>
            </a:fld>
            <a:endParaRPr lang="en-US">
              <a:solidFill>
                <a:srgbClr val="DEDEDE">
                  <a:shade val="90000"/>
                </a:srgbClr>
              </a:solidFill>
            </a:endParaRPr>
          </a:p>
        </p:txBody>
      </p:sp>
      <p:sp>
        <p:nvSpPr>
          <p:cNvPr id="19" name="Footer Placeholder 18"/>
          <p:cNvSpPr>
            <a:spLocks noGrp="1"/>
          </p:cNvSpPr>
          <p:nvPr>
            <p:ph type="ftr" sz="quarter" idx="11"/>
          </p:nvPr>
        </p:nvSpPr>
        <p:spPr/>
        <p:txBody>
          <a:bodyPr/>
          <a:lstStyle/>
          <a:p>
            <a:endParaRPr lang="en-US">
              <a:solidFill>
                <a:srgbClr val="DEDEDE">
                  <a:shade val="90000"/>
                </a:srgbClr>
              </a:solidFill>
            </a:endParaRPr>
          </a:p>
        </p:txBody>
      </p:sp>
      <p:sp>
        <p:nvSpPr>
          <p:cNvPr id="27" name="Slide Number Placeholder 26"/>
          <p:cNvSpPr>
            <a:spLocks noGrp="1"/>
          </p:cNvSpPr>
          <p:nvPr>
            <p:ph type="sldNum" sz="quarter" idx="12"/>
          </p:nvPr>
        </p:nvSpPr>
        <p:spPr/>
        <p:txBody>
          <a:bodyPr/>
          <a:lstStyle/>
          <a:p>
            <a:fld id="{B3A8D471-D095-41FB-9550-E0C5A16984BA}" type="slidenum">
              <a:rPr lang="en-US" smtClean="0">
                <a:solidFill>
                  <a:srgbClr val="DEDEDE">
                    <a:shade val="90000"/>
                  </a:srgbClr>
                </a:solidFill>
              </a:rPr>
              <a:pPr/>
              <a:t>‹#›</a:t>
            </a:fld>
            <a:endParaRPr lang="en-US">
              <a:solidFill>
                <a:srgbClr val="DEDEDE">
                  <a:shade val="90000"/>
                </a:srgbClr>
              </a:solidFill>
            </a:endParaRPr>
          </a:p>
        </p:txBody>
      </p:sp>
    </p:spTree>
    <p:extLst>
      <p:ext uri="{BB962C8B-B14F-4D97-AF65-F5344CB8AC3E}">
        <p14:creationId xmlns:p14="http://schemas.microsoft.com/office/powerpoint/2010/main" val="3078873660"/>
      </p:ext>
    </p:extLst>
  </p:cSld>
  <p:clrMapOvr>
    <a:overrideClrMapping bg1="dk1" tx1="lt1" bg2="dk2" tx2="lt2" accent1="accent1" accent2="accent2" accent3="accent3" accent4="accent4" accent5="accent5" accent6="accent6" hlink="hlink" folHlink="folHlink"/>
  </p:clrMapOvr>
  <p:transition spd="med">
    <p:wipe dir="r"/>
  </p:transition>
  <p:timing>
    <p:tnLst>
      <p:par>
        <p:cTn id="1" dur="indefinite" restart="never" nodeType="tmRoot"/>
      </p:par>
    </p:tnLst>
  </p:timing>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424456">
                    <a:shade val="90000"/>
                  </a:srgbClr>
                </a:solidFill>
              </a:rPr>
              <a:pPr/>
              <a:t>7/5/2014</a:t>
            </a:fld>
            <a:endParaRPr lang="en-US">
              <a:solidFill>
                <a:srgbClr val="424456">
                  <a:shade val="90000"/>
                </a:srgbClr>
              </a:solidFill>
            </a:endParaRPr>
          </a:p>
        </p:txBody>
      </p:sp>
      <p:sp>
        <p:nvSpPr>
          <p:cNvPr id="5" name="Footer Placeholder 4"/>
          <p:cNvSpPr>
            <a:spLocks noGrp="1"/>
          </p:cNvSpPr>
          <p:nvPr>
            <p:ph type="ftr" sz="quarter" idx="11"/>
          </p:nvPr>
        </p:nvSpPr>
        <p:spPr/>
        <p:txBody>
          <a:bodyPr/>
          <a:lstStyle/>
          <a:p>
            <a:endParaRPr lang="en-US">
              <a:solidFill>
                <a:srgbClr val="42445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791530181"/>
      </p:ext>
    </p:extLst>
  </p:cSld>
  <p:clrMapOvr>
    <a:masterClrMapping/>
  </p:clrMapOvr>
  <p:transition spd="med">
    <p:wipe dir="r"/>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201776486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DEDEDE">
                    <a:shade val="90000"/>
                  </a:srgbClr>
                </a:solidFill>
              </a:rPr>
              <a:pPr/>
              <a:t>7/5/2014</a:t>
            </a:fld>
            <a:endParaRPr lang="en-US">
              <a:solidFill>
                <a:srgbClr val="DEDEDE">
                  <a:shade val="90000"/>
                </a:srgbClr>
              </a:solidFill>
            </a:endParaRPr>
          </a:p>
        </p:txBody>
      </p:sp>
      <p:sp>
        <p:nvSpPr>
          <p:cNvPr id="5" name="Footer Placeholder 4"/>
          <p:cNvSpPr>
            <a:spLocks noGrp="1"/>
          </p:cNvSpPr>
          <p:nvPr>
            <p:ph type="ftr" sz="quarter" idx="11"/>
          </p:nvPr>
        </p:nvSpPr>
        <p:spPr/>
        <p:txBody>
          <a:bodyPr/>
          <a:lstStyle/>
          <a:p>
            <a:endParaRPr lang="en-US">
              <a:solidFill>
                <a:srgbClr val="DEDEDE">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DEDEDE">
                    <a:shade val="90000"/>
                  </a:srgbClr>
                </a:solidFill>
              </a:rPr>
              <a:pPr/>
              <a:t>‹#›</a:t>
            </a:fld>
            <a:endParaRPr lang="en-US">
              <a:solidFill>
                <a:srgbClr val="DEDEDE">
                  <a:shade val="90000"/>
                </a:srgbClr>
              </a:solidFill>
            </a:endParaRPr>
          </a:p>
        </p:txBody>
      </p:sp>
    </p:spTree>
    <p:extLst>
      <p:ext uri="{BB962C8B-B14F-4D97-AF65-F5344CB8AC3E}">
        <p14:creationId xmlns:p14="http://schemas.microsoft.com/office/powerpoint/2010/main" val="1912952850"/>
      </p:ext>
    </p:extLst>
  </p:cSld>
  <p:clrMapOvr>
    <a:overrideClrMapping bg1="dk1" tx1="lt1" bg2="dk2" tx2="lt2" accent1="accent1" accent2="accent2" accent3="accent3" accent4="accent4" accent5="accent5" accent6="accent6" hlink="hlink" folHlink="folHlink"/>
  </p:clrMapOvr>
  <p:transition spd="med">
    <p:wipe dir="r"/>
  </p:transition>
  <p:timing>
    <p:tnLst>
      <p:par>
        <p:cTn id="1" dur="indefinite" restart="never" nodeType="tmRoot"/>
      </p:par>
    </p:tnLst>
  </p:timing>
</p:sldLayout>
</file>

<file path=ppt/slideLayouts/slideLayout2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424456">
                    <a:shade val="90000"/>
                  </a:srgbClr>
                </a:solidFill>
              </a:rPr>
              <a:pPr/>
              <a:t>7/5/2014</a:t>
            </a:fld>
            <a:endParaRPr lang="en-US">
              <a:solidFill>
                <a:srgbClr val="424456">
                  <a:shade val="90000"/>
                </a:srgbClr>
              </a:solidFill>
            </a:endParaRPr>
          </a:p>
        </p:txBody>
      </p:sp>
      <p:sp>
        <p:nvSpPr>
          <p:cNvPr id="6" name="Footer Placeholder 5"/>
          <p:cNvSpPr>
            <a:spLocks noGrp="1"/>
          </p:cNvSpPr>
          <p:nvPr>
            <p:ph type="ftr" sz="quarter" idx="11"/>
          </p:nvPr>
        </p:nvSpPr>
        <p:spPr/>
        <p:txBody>
          <a:bodyPr/>
          <a:lstStyle/>
          <a:p>
            <a:endParaRPr lang="en-US">
              <a:solidFill>
                <a:srgbClr val="424456">
                  <a:shade val="90000"/>
                </a:srgbClr>
              </a:solidFill>
            </a:endParaRPr>
          </a:p>
        </p:txBody>
      </p:sp>
      <p:sp>
        <p:nvSpPr>
          <p:cNvPr id="7" name="Slide Number Placeholder 6"/>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3918611693"/>
      </p:ext>
    </p:extLst>
  </p:cSld>
  <p:clrMapOvr>
    <a:masterClrMapping/>
  </p:clrMapOvr>
  <p:transition spd="med">
    <p:wipe dir="r"/>
  </p:transition>
  <p:timing>
    <p:tnLst>
      <p:par>
        <p:cTn id="1" dur="indefinite" restart="never" nodeType="tmRoot"/>
      </p:par>
    </p:tnLst>
  </p:timing>
</p:sldLayout>
</file>

<file path=ppt/slideLayouts/slideLayout2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E7F2F75C-DD60-4675-AE18-DF526F5DF62B}" type="datetimeFigureOut">
              <a:rPr lang="en-US" smtClean="0">
                <a:solidFill>
                  <a:srgbClr val="424456">
                    <a:shade val="90000"/>
                  </a:srgbClr>
                </a:solidFill>
              </a:rPr>
              <a:pPr/>
              <a:t>7/5/2014</a:t>
            </a:fld>
            <a:endParaRPr lang="en-US">
              <a:solidFill>
                <a:srgbClr val="424456">
                  <a:shade val="90000"/>
                </a:srgbClr>
              </a:solidFill>
            </a:endParaRPr>
          </a:p>
        </p:txBody>
      </p:sp>
      <p:sp>
        <p:nvSpPr>
          <p:cNvPr id="8" name="Footer Placeholder 7"/>
          <p:cNvSpPr>
            <a:spLocks noGrp="1"/>
          </p:cNvSpPr>
          <p:nvPr>
            <p:ph type="ftr" sz="quarter" idx="11"/>
          </p:nvPr>
        </p:nvSpPr>
        <p:spPr/>
        <p:txBody>
          <a:bodyPr/>
          <a:lstStyle/>
          <a:p>
            <a:endParaRPr lang="en-US">
              <a:solidFill>
                <a:srgbClr val="424456">
                  <a:shade val="90000"/>
                </a:srgbClr>
              </a:solidFill>
            </a:endParaRPr>
          </a:p>
        </p:txBody>
      </p:sp>
      <p:sp>
        <p:nvSpPr>
          <p:cNvPr id="9" name="Slide Number Placeholder 8"/>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1517482659"/>
      </p:ext>
    </p:extLst>
  </p:cSld>
  <p:clrMapOvr>
    <a:masterClrMapping/>
  </p:clrMapOvr>
  <p:transition spd="med">
    <p:wipe dir="r"/>
  </p:transition>
  <p:timing>
    <p:tnLst>
      <p:par>
        <p:cTn id="1" dur="indefinite" restart="never" nodeType="tmRoot"/>
      </p:par>
    </p:tnLst>
  </p:timing>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E7F2F75C-DD60-4675-AE18-DF526F5DF62B}" type="datetimeFigureOut">
              <a:rPr lang="en-US" smtClean="0">
                <a:solidFill>
                  <a:srgbClr val="424456">
                    <a:shade val="90000"/>
                  </a:srgbClr>
                </a:solidFill>
              </a:rPr>
              <a:pPr/>
              <a:t>7/5/2014</a:t>
            </a:fld>
            <a:endParaRPr lang="en-US">
              <a:solidFill>
                <a:srgbClr val="424456">
                  <a:shade val="90000"/>
                </a:srgbClr>
              </a:solidFill>
            </a:endParaRPr>
          </a:p>
        </p:txBody>
      </p:sp>
      <p:sp>
        <p:nvSpPr>
          <p:cNvPr id="4" name="Footer Placeholder 3"/>
          <p:cNvSpPr>
            <a:spLocks noGrp="1"/>
          </p:cNvSpPr>
          <p:nvPr>
            <p:ph type="ftr" sz="quarter" idx="11"/>
          </p:nvPr>
        </p:nvSpPr>
        <p:spPr/>
        <p:txBody>
          <a:bodyPr/>
          <a:lstStyle/>
          <a:p>
            <a:endParaRPr lang="en-US">
              <a:solidFill>
                <a:srgbClr val="424456">
                  <a:shade val="90000"/>
                </a:srgbClr>
              </a:solidFill>
            </a:endParaRPr>
          </a:p>
        </p:txBody>
      </p:sp>
      <p:sp>
        <p:nvSpPr>
          <p:cNvPr id="5" name="Slide Number Placeholder 4"/>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3401829550"/>
      </p:ext>
    </p:extLst>
  </p:cSld>
  <p:clrMapOvr>
    <a:masterClrMapping/>
  </p:clrMapOvr>
  <p:transition spd="med">
    <p:wipe dir="r"/>
  </p:transition>
  <p:timing>
    <p:tnLst>
      <p:par>
        <p:cTn id="1" dur="indefinite" restart="never" nodeType="tmRoot"/>
      </p:par>
    </p:tnLst>
  </p:timing>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F2F75C-DD60-4675-AE18-DF526F5DF62B}" type="datetimeFigureOut">
              <a:rPr lang="en-US" smtClean="0">
                <a:solidFill>
                  <a:srgbClr val="424456">
                    <a:shade val="90000"/>
                  </a:srgbClr>
                </a:solidFill>
              </a:rPr>
              <a:pPr/>
              <a:t>7/5/2014</a:t>
            </a:fld>
            <a:endParaRPr lang="en-US">
              <a:solidFill>
                <a:srgbClr val="424456">
                  <a:shade val="90000"/>
                </a:srgbClr>
              </a:solidFill>
            </a:endParaRPr>
          </a:p>
        </p:txBody>
      </p:sp>
      <p:sp>
        <p:nvSpPr>
          <p:cNvPr id="3" name="Footer Placeholder 2"/>
          <p:cNvSpPr>
            <a:spLocks noGrp="1"/>
          </p:cNvSpPr>
          <p:nvPr>
            <p:ph type="ftr" sz="quarter" idx="11"/>
          </p:nvPr>
        </p:nvSpPr>
        <p:spPr/>
        <p:txBody>
          <a:bodyPr/>
          <a:lstStyle/>
          <a:p>
            <a:endParaRPr lang="en-US">
              <a:solidFill>
                <a:srgbClr val="424456">
                  <a:shade val="90000"/>
                </a:srgbClr>
              </a:solidFill>
            </a:endParaRPr>
          </a:p>
        </p:txBody>
      </p:sp>
      <p:sp>
        <p:nvSpPr>
          <p:cNvPr id="4" name="Slide Number Placeholder 3"/>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1274649126"/>
      </p:ext>
    </p:extLst>
  </p:cSld>
  <p:clrMapOvr>
    <a:masterClrMapping/>
  </p:clrMapOvr>
  <p:transition spd="med">
    <p:wipe dir="r"/>
  </p:transition>
  <p:timing>
    <p:tnLst>
      <p:par>
        <p:cTn id="1" dur="indefinite" restart="never" nodeType="tmRoot"/>
      </p:par>
    </p:tnLst>
  </p:timing>
</p:sldLayout>
</file>

<file path=ppt/slideLayouts/slideLayout2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424456">
                    <a:shade val="90000"/>
                  </a:srgbClr>
                </a:solidFill>
              </a:rPr>
              <a:pPr/>
              <a:t>7/5/2014</a:t>
            </a:fld>
            <a:endParaRPr lang="en-US">
              <a:solidFill>
                <a:srgbClr val="424456">
                  <a:shade val="90000"/>
                </a:srgbClr>
              </a:solidFill>
            </a:endParaRPr>
          </a:p>
        </p:txBody>
      </p:sp>
      <p:sp>
        <p:nvSpPr>
          <p:cNvPr id="6" name="Footer Placeholder 5"/>
          <p:cNvSpPr>
            <a:spLocks noGrp="1"/>
          </p:cNvSpPr>
          <p:nvPr>
            <p:ph type="ftr" sz="quarter" idx="11"/>
          </p:nvPr>
        </p:nvSpPr>
        <p:spPr/>
        <p:txBody>
          <a:bodyPr/>
          <a:lstStyle/>
          <a:p>
            <a:endParaRPr lang="en-US">
              <a:solidFill>
                <a:srgbClr val="424456">
                  <a:shade val="90000"/>
                </a:srgbClr>
              </a:solidFill>
            </a:endParaRPr>
          </a:p>
        </p:txBody>
      </p:sp>
      <p:sp>
        <p:nvSpPr>
          <p:cNvPr id="7" name="Slide Number Placeholder 6"/>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1612582145"/>
      </p:ext>
    </p:extLst>
  </p:cSld>
  <p:clrMapOvr>
    <a:masterClrMapping/>
  </p:clrMapOvr>
  <p:transition spd="med">
    <p:wipe dir="r"/>
  </p:transition>
  <p:timing>
    <p:tnLst>
      <p:par>
        <p:cTn id="1" dur="indefinite" restart="never" nodeType="tmRoot"/>
      </p:par>
    </p:tnLst>
  </p:timing>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424456">
                    <a:shade val="90000"/>
                  </a:srgbClr>
                </a:solidFill>
              </a:rPr>
              <a:pPr/>
              <a:t>7/5/2014</a:t>
            </a:fld>
            <a:endParaRPr lang="en-US">
              <a:solidFill>
                <a:srgbClr val="424456">
                  <a:shade val="90000"/>
                </a:srgbClr>
              </a:solidFill>
            </a:endParaRPr>
          </a:p>
        </p:txBody>
      </p:sp>
      <p:sp>
        <p:nvSpPr>
          <p:cNvPr id="6" name="Footer Placeholder 5"/>
          <p:cNvSpPr>
            <a:spLocks noGrp="1"/>
          </p:cNvSpPr>
          <p:nvPr>
            <p:ph type="ftr" sz="quarter" idx="11"/>
          </p:nvPr>
        </p:nvSpPr>
        <p:spPr/>
        <p:txBody>
          <a:bodyPr/>
          <a:lstStyle/>
          <a:p>
            <a:endParaRPr lang="en-US">
              <a:solidFill>
                <a:srgbClr val="424456">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541942819"/>
      </p:ext>
    </p:extLst>
  </p:cSld>
  <p:clrMapOvr>
    <a:masterClrMapping/>
  </p:clrMapOvr>
  <p:transition spd="med">
    <p:wipe dir="r"/>
  </p:transition>
  <p:timing>
    <p:tnLst>
      <p:par>
        <p:cTn id="1" dur="indefinite" restart="never" nodeType="tmRoot"/>
      </p:par>
    </p:tnLst>
  </p:timing>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424456">
                    <a:shade val="90000"/>
                  </a:srgbClr>
                </a:solidFill>
              </a:rPr>
              <a:pPr/>
              <a:t>7/5/2014</a:t>
            </a:fld>
            <a:endParaRPr lang="en-US">
              <a:solidFill>
                <a:srgbClr val="424456">
                  <a:shade val="90000"/>
                </a:srgbClr>
              </a:solidFill>
            </a:endParaRPr>
          </a:p>
        </p:txBody>
      </p:sp>
      <p:sp>
        <p:nvSpPr>
          <p:cNvPr id="5" name="Footer Placeholder 4"/>
          <p:cNvSpPr>
            <a:spLocks noGrp="1"/>
          </p:cNvSpPr>
          <p:nvPr>
            <p:ph type="ftr" sz="quarter" idx="11"/>
          </p:nvPr>
        </p:nvSpPr>
        <p:spPr/>
        <p:txBody>
          <a:bodyPr/>
          <a:lstStyle/>
          <a:p>
            <a:endParaRPr lang="en-US">
              <a:solidFill>
                <a:srgbClr val="42445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679507320"/>
      </p:ext>
    </p:extLst>
  </p:cSld>
  <p:clrMapOvr>
    <a:masterClrMapping/>
  </p:clrMapOvr>
  <p:transition spd="med">
    <p:wipe dir="r"/>
  </p:transition>
  <p:timing>
    <p:tnLst>
      <p:par>
        <p:cTn id="1" dur="indefinite" restart="never" nodeType="tmRoot"/>
      </p:par>
    </p:tnLst>
  </p:timing>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424456">
                    <a:shade val="90000"/>
                  </a:srgbClr>
                </a:solidFill>
              </a:rPr>
              <a:pPr/>
              <a:t>7/5/2014</a:t>
            </a:fld>
            <a:endParaRPr lang="en-US">
              <a:solidFill>
                <a:srgbClr val="424456">
                  <a:shade val="90000"/>
                </a:srgbClr>
              </a:solidFill>
            </a:endParaRPr>
          </a:p>
        </p:txBody>
      </p:sp>
      <p:sp>
        <p:nvSpPr>
          <p:cNvPr id="5" name="Footer Placeholder 4"/>
          <p:cNvSpPr>
            <a:spLocks noGrp="1"/>
          </p:cNvSpPr>
          <p:nvPr>
            <p:ph type="ftr" sz="quarter" idx="11"/>
          </p:nvPr>
        </p:nvSpPr>
        <p:spPr/>
        <p:txBody>
          <a:bodyPr/>
          <a:lstStyle/>
          <a:p>
            <a:endParaRPr lang="en-US">
              <a:solidFill>
                <a:srgbClr val="42445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2715185356"/>
      </p:ext>
    </p:extLst>
  </p:cSld>
  <p:clrMapOvr>
    <a:masterClrMapping/>
  </p:clrMapOvr>
  <p:transition spd="med">
    <p:wipe dir="r"/>
  </p:transition>
  <p:timing>
    <p:tnLst>
      <p:par>
        <p:cTn id="1" dur="indefinite" restart="never" nodeType="tmRoot"/>
      </p:par>
    </p:tnLst>
  </p:timing>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E7F2F75C-DD60-4675-AE18-DF526F5DF62B}" type="datetimeFigureOut">
              <a:rPr lang="en-US" smtClean="0">
                <a:solidFill>
                  <a:srgbClr val="DEDEDE">
                    <a:shade val="90000"/>
                  </a:srgbClr>
                </a:solidFill>
              </a:rPr>
              <a:pPr/>
              <a:t>7/5/2014</a:t>
            </a:fld>
            <a:endParaRPr lang="en-US">
              <a:solidFill>
                <a:srgbClr val="DEDEDE">
                  <a:shade val="90000"/>
                </a:srgbClr>
              </a:solidFill>
            </a:endParaRPr>
          </a:p>
        </p:txBody>
      </p:sp>
      <p:sp>
        <p:nvSpPr>
          <p:cNvPr id="19" name="Footer Placeholder 18"/>
          <p:cNvSpPr>
            <a:spLocks noGrp="1"/>
          </p:cNvSpPr>
          <p:nvPr>
            <p:ph type="ftr" sz="quarter" idx="11"/>
          </p:nvPr>
        </p:nvSpPr>
        <p:spPr/>
        <p:txBody>
          <a:bodyPr/>
          <a:lstStyle/>
          <a:p>
            <a:endParaRPr lang="en-US">
              <a:solidFill>
                <a:srgbClr val="DEDEDE">
                  <a:shade val="90000"/>
                </a:srgbClr>
              </a:solidFill>
            </a:endParaRPr>
          </a:p>
        </p:txBody>
      </p:sp>
      <p:sp>
        <p:nvSpPr>
          <p:cNvPr id="27" name="Slide Number Placeholder 26"/>
          <p:cNvSpPr>
            <a:spLocks noGrp="1"/>
          </p:cNvSpPr>
          <p:nvPr>
            <p:ph type="sldNum" sz="quarter" idx="12"/>
          </p:nvPr>
        </p:nvSpPr>
        <p:spPr/>
        <p:txBody>
          <a:bodyPr/>
          <a:lstStyle/>
          <a:p>
            <a:fld id="{B3A8D471-D095-41FB-9550-E0C5A16984BA}" type="slidenum">
              <a:rPr lang="en-US" smtClean="0">
                <a:solidFill>
                  <a:srgbClr val="DEDEDE">
                    <a:shade val="90000"/>
                  </a:srgbClr>
                </a:solidFill>
              </a:rPr>
              <a:pPr/>
              <a:t>‹#›</a:t>
            </a:fld>
            <a:endParaRPr lang="en-US">
              <a:solidFill>
                <a:srgbClr val="DEDEDE">
                  <a:shade val="90000"/>
                </a:srgbClr>
              </a:solidFill>
            </a:endParaRPr>
          </a:p>
        </p:txBody>
      </p:sp>
    </p:spTree>
    <p:extLst>
      <p:ext uri="{BB962C8B-B14F-4D97-AF65-F5344CB8AC3E}">
        <p14:creationId xmlns:p14="http://schemas.microsoft.com/office/powerpoint/2010/main" val="1283288027"/>
      </p:ext>
    </p:extLst>
  </p:cSld>
  <p:clrMapOvr>
    <a:overrideClrMapping bg1="dk1" tx1="lt1" bg2="dk2" tx2="lt2" accent1="accent1" accent2="accent2" accent3="accent3" accent4="accent4" accent5="accent5" accent6="accent6" hlink="hlink" folHlink="folHlink"/>
  </p:clrMapOvr>
  <p:transition spd="med">
    <p:wipe dir="r"/>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13621427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424456">
                    <a:shade val="90000"/>
                  </a:srgbClr>
                </a:solidFill>
              </a:rPr>
              <a:pPr/>
              <a:t>7/5/2014</a:t>
            </a:fld>
            <a:endParaRPr lang="en-US">
              <a:solidFill>
                <a:srgbClr val="424456">
                  <a:shade val="90000"/>
                </a:srgbClr>
              </a:solidFill>
            </a:endParaRPr>
          </a:p>
        </p:txBody>
      </p:sp>
      <p:sp>
        <p:nvSpPr>
          <p:cNvPr id="5" name="Footer Placeholder 4"/>
          <p:cNvSpPr>
            <a:spLocks noGrp="1"/>
          </p:cNvSpPr>
          <p:nvPr>
            <p:ph type="ftr" sz="quarter" idx="11"/>
          </p:nvPr>
        </p:nvSpPr>
        <p:spPr/>
        <p:txBody>
          <a:bodyPr/>
          <a:lstStyle/>
          <a:p>
            <a:endParaRPr lang="en-US">
              <a:solidFill>
                <a:srgbClr val="42445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2373291272"/>
      </p:ext>
    </p:extLst>
  </p:cSld>
  <p:clrMapOvr>
    <a:masterClrMapping/>
  </p:clrMapOvr>
  <p:transition spd="med">
    <p:wipe dir="r"/>
  </p:transition>
  <p:timing>
    <p:tnLst>
      <p:par>
        <p:cTn id="1" dur="indefinite" restart="never" nodeType="tmRoot"/>
      </p:par>
    </p:tnLst>
  </p:timing>
</p:sldLayout>
</file>

<file path=ppt/slideLayouts/slideLayout251.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DEDEDE">
                    <a:shade val="90000"/>
                  </a:srgbClr>
                </a:solidFill>
              </a:rPr>
              <a:pPr/>
              <a:t>7/5/2014</a:t>
            </a:fld>
            <a:endParaRPr lang="en-US">
              <a:solidFill>
                <a:srgbClr val="DEDEDE">
                  <a:shade val="90000"/>
                </a:srgbClr>
              </a:solidFill>
            </a:endParaRPr>
          </a:p>
        </p:txBody>
      </p:sp>
      <p:sp>
        <p:nvSpPr>
          <p:cNvPr id="5" name="Footer Placeholder 4"/>
          <p:cNvSpPr>
            <a:spLocks noGrp="1"/>
          </p:cNvSpPr>
          <p:nvPr>
            <p:ph type="ftr" sz="quarter" idx="11"/>
          </p:nvPr>
        </p:nvSpPr>
        <p:spPr/>
        <p:txBody>
          <a:bodyPr/>
          <a:lstStyle/>
          <a:p>
            <a:endParaRPr lang="en-US">
              <a:solidFill>
                <a:srgbClr val="DEDEDE">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DEDEDE">
                    <a:shade val="90000"/>
                  </a:srgbClr>
                </a:solidFill>
              </a:rPr>
              <a:pPr/>
              <a:t>‹#›</a:t>
            </a:fld>
            <a:endParaRPr lang="en-US">
              <a:solidFill>
                <a:srgbClr val="DEDEDE">
                  <a:shade val="90000"/>
                </a:srgbClr>
              </a:solidFill>
            </a:endParaRPr>
          </a:p>
        </p:txBody>
      </p:sp>
    </p:spTree>
    <p:extLst>
      <p:ext uri="{BB962C8B-B14F-4D97-AF65-F5344CB8AC3E}">
        <p14:creationId xmlns:p14="http://schemas.microsoft.com/office/powerpoint/2010/main" val="10015545"/>
      </p:ext>
    </p:extLst>
  </p:cSld>
  <p:clrMapOvr>
    <a:overrideClrMapping bg1="dk1" tx1="lt1" bg2="dk2" tx2="lt2" accent1="accent1" accent2="accent2" accent3="accent3" accent4="accent4" accent5="accent5" accent6="accent6" hlink="hlink" folHlink="folHlink"/>
  </p:clrMapOvr>
  <p:transition spd="med">
    <p:wipe dir="r"/>
  </p:transition>
  <p:timing>
    <p:tnLst>
      <p:par>
        <p:cTn id="1" dur="indefinite" restart="never" nodeType="tmRoot"/>
      </p:par>
    </p:tnLst>
  </p:timing>
</p:sldLayout>
</file>

<file path=ppt/slideLayouts/slideLayout2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424456">
                    <a:shade val="90000"/>
                  </a:srgbClr>
                </a:solidFill>
              </a:rPr>
              <a:pPr/>
              <a:t>7/5/2014</a:t>
            </a:fld>
            <a:endParaRPr lang="en-US">
              <a:solidFill>
                <a:srgbClr val="424456">
                  <a:shade val="90000"/>
                </a:srgbClr>
              </a:solidFill>
            </a:endParaRPr>
          </a:p>
        </p:txBody>
      </p:sp>
      <p:sp>
        <p:nvSpPr>
          <p:cNvPr id="6" name="Footer Placeholder 5"/>
          <p:cNvSpPr>
            <a:spLocks noGrp="1"/>
          </p:cNvSpPr>
          <p:nvPr>
            <p:ph type="ftr" sz="quarter" idx="11"/>
          </p:nvPr>
        </p:nvSpPr>
        <p:spPr/>
        <p:txBody>
          <a:bodyPr/>
          <a:lstStyle/>
          <a:p>
            <a:endParaRPr lang="en-US">
              <a:solidFill>
                <a:srgbClr val="424456">
                  <a:shade val="90000"/>
                </a:srgbClr>
              </a:solidFill>
            </a:endParaRPr>
          </a:p>
        </p:txBody>
      </p:sp>
      <p:sp>
        <p:nvSpPr>
          <p:cNvPr id="7" name="Slide Number Placeholder 6"/>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1653688293"/>
      </p:ext>
    </p:extLst>
  </p:cSld>
  <p:clrMapOvr>
    <a:masterClrMapping/>
  </p:clrMapOvr>
  <p:transition spd="med">
    <p:wipe dir="r"/>
  </p:transition>
  <p:timing>
    <p:tnLst>
      <p:par>
        <p:cTn id="1" dur="indefinite" restart="never" nodeType="tmRoot"/>
      </p:par>
    </p:tnLst>
  </p:timing>
</p:sldLayout>
</file>

<file path=ppt/slideLayouts/slideLayout2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E7F2F75C-DD60-4675-AE18-DF526F5DF62B}" type="datetimeFigureOut">
              <a:rPr lang="en-US" smtClean="0">
                <a:solidFill>
                  <a:srgbClr val="424456">
                    <a:shade val="90000"/>
                  </a:srgbClr>
                </a:solidFill>
              </a:rPr>
              <a:pPr/>
              <a:t>7/5/2014</a:t>
            </a:fld>
            <a:endParaRPr lang="en-US">
              <a:solidFill>
                <a:srgbClr val="424456">
                  <a:shade val="90000"/>
                </a:srgbClr>
              </a:solidFill>
            </a:endParaRPr>
          </a:p>
        </p:txBody>
      </p:sp>
      <p:sp>
        <p:nvSpPr>
          <p:cNvPr id="8" name="Footer Placeholder 7"/>
          <p:cNvSpPr>
            <a:spLocks noGrp="1"/>
          </p:cNvSpPr>
          <p:nvPr>
            <p:ph type="ftr" sz="quarter" idx="11"/>
          </p:nvPr>
        </p:nvSpPr>
        <p:spPr/>
        <p:txBody>
          <a:bodyPr/>
          <a:lstStyle/>
          <a:p>
            <a:endParaRPr lang="en-US">
              <a:solidFill>
                <a:srgbClr val="424456">
                  <a:shade val="90000"/>
                </a:srgbClr>
              </a:solidFill>
            </a:endParaRPr>
          </a:p>
        </p:txBody>
      </p:sp>
      <p:sp>
        <p:nvSpPr>
          <p:cNvPr id="9" name="Slide Number Placeholder 8"/>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2499235837"/>
      </p:ext>
    </p:extLst>
  </p:cSld>
  <p:clrMapOvr>
    <a:masterClrMapping/>
  </p:clrMapOvr>
  <p:transition spd="med">
    <p:wipe dir="r"/>
  </p:transition>
  <p:timing>
    <p:tnLst>
      <p:par>
        <p:cTn id="1" dur="indefinite" restart="never" nodeType="tmRoot"/>
      </p:par>
    </p:tnLst>
  </p:timing>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E7F2F75C-DD60-4675-AE18-DF526F5DF62B}" type="datetimeFigureOut">
              <a:rPr lang="en-US" smtClean="0">
                <a:solidFill>
                  <a:srgbClr val="424456">
                    <a:shade val="90000"/>
                  </a:srgbClr>
                </a:solidFill>
              </a:rPr>
              <a:pPr/>
              <a:t>7/5/2014</a:t>
            </a:fld>
            <a:endParaRPr lang="en-US">
              <a:solidFill>
                <a:srgbClr val="424456">
                  <a:shade val="90000"/>
                </a:srgbClr>
              </a:solidFill>
            </a:endParaRPr>
          </a:p>
        </p:txBody>
      </p:sp>
      <p:sp>
        <p:nvSpPr>
          <p:cNvPr id="4" name="Footer Placeholder 3"/>
          <p:cNvSpPr>
            <a:spLocks noGrp="1"/>
          </p:cNvSpPr>
          <p:nvPr>
            <p:ph type="ftr" sz="quarter" idx="11"/>
          </p:nvPr>
        </p:nvSpPr>
        <p:spPr/>
        <p:txBody>
          <a:bodyPr/>
          <a:lstStyle/>
          <a:p>
            <a:endParaRPr lang="en-US">
              <a:solidFill>
                <a:srgbClr val="424456">
                  <a:shade val="90000"/>
                </a:srgbClr>
              </a:solidFill>
            </a:endParaRPr>
          </a:p>
        </p:txBody>
      </p:sp>
      <p:sp>
        <p:nvSpPr>
          <p:cNvPr id="5" name="Slide Number Placeholder 4"/>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2438283623"/>
      </p:ext>
    </p:extLst>
  </p:cSld>
  <p:clrMapOvr>
    <a:masterClrMapping/>
  </p:clrMapOvr>
  <p:transition spd="med">
    <p:wipe dir="r"/>
  </p:transition>
  <p:timing>
    <p:tnLst>
      <p:par>
        <p:cTn id="1" dur="indefinite" restart="never" nodeType="tmRoot"/>
      </p:par>
    </p:tnLst>
  </p:timing>
</p:sldLayout>
</file>

<file path=ppt/slideLayouts/slideLayout2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F2F75C-DD60-4675-AE18-DF526F5DF62B}" type="datetimeFigureOut">
              <a:rPr lang="en-US" smtClean="0">
                <a:solidFill>
                  <a:srgbClr val="424456">
                    <a:shade val="90000"/>
                  </a:srgbClr>
                </a:solidFill>
              </a:rPr>
              <a:pPr/>
              <a:t>7/5/2014</a:t>
            </a:fld>
            <a:endParaRPr lang="en-US">
              <a:solidFill>
                <a:srgbClr val="424456">
                  <a:shade val="90000"/>
                </a:srgbClr>
              </a:solidFill>
            </a:endParaRPr>
          </a:p>
        </p:txBody>
      </p:sp>
      <p:sp>
        <p:nvSpPr>
          <p:cNvPr id="3" name="Footer Placeholder 2"/>
          <p:cNvSpPr>
            <a:spLocks noGrp="1"/>
          </p:cNvSpPr>
          <p:nvPr>
            <p:ph type="ftr" sz="quarter" idx="11"/>
          </p:nvPr>
        </p:nvSpPr>
        <p:spPr/>
        <p:txBody>
          <a:bodyPr/>
          <a:lstStyle/>
          <a:p>
            <a:endParaRPr lang="en-US">
              <a:solidFill>
                <a:srgbClr val="424456">
                  <a:shade val="90000"/>
                </a:srgbClr>
              </a:solidFill>
            </a:endParaRPr>
          </a:p>
        </p:txBody>
      </p:sp>
      <p:sp>
        <p:nvSpPr>
          <p:cNvPr id="4" name="Slide Number Placeholder 3"/>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1660242668"/>
      </p:ext>
    </p:extLst>
  </p:cSld>
  <p:clrMapOvr>
    <a:masterClrMapping/>
  </p:clrMapOvr>
  <p:transition spd="med">
    <p:wipe dir="r"/>
  </p:transition>
  <p:timing>
    <p:tnLst>
      <p:par>
        <p:cTn id="1" dur="indefinite" restart="never" nodeType="tmRoot"/>
      </p:par>
    </p:tnLst>
  </p:timing>
</p:sldLayout>
</file>

<file path=ppt/slideLayouts/slideLayout2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424456">
                    <a:shade val="90000"/>
                  </a:srgbClr>
                </a:solidFill>
              </a:rPr>
              <a:pPr/>
              <a:t>7/5/2014</a:t>
            </a:fld>
            <a:endParaRPr lang="en-US">
              <a:solidFill>
                <a:srgbClr val="424456">
                  <a:shade val="90000"/>
                </a:srgbClr>
              </a:solidFill>
            </a:endParaRPr>
          </a:p>
        </p:txBody>
      </p:sp>
      <p:sp>
        <p:nvSpPr>
          <p:cNvPr id="6" name="Footer Placeholder 5"/>
          <p:cNvSpPr>
            <a:spLocks noGrp="1"/>
          </p:cNvSpPr>
          <p:nvPr>
            <p:ph type="ftr" sz="quarter" idx="11"/>
          </p:nvPr>
        </p:nvSpPr>
        <p:spPr/>
        <p:txBody>
          <a:bodyPr/>
          <a:lstStyle/>
          <a:p>
            <a:endParaRPr lang="en-US">
              <a:solidFill>
                <a:srgbClr val="424456">
                  <a:shade val="90000"/>
                </a:srgbClr>
              </a:solidFill>
            </a:endParaRPr>
          </a:p>
        </p:txBody>
      </p:sp>
      <p:sp>
        <p:nvSpPr>
          <p:cNvPr id="7" name="Slide Number Placeholder 6"/>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1286415841"/>
      </p:ext>
    </p:extLst>
  </p:cSld>
  <p:clrMapOvr>
    <a:masterClrMapping/>
  </p:clrMapOvr>
  <p:transition spd="med">
    <p:wipe dir="r"/>
  </p:transition>
  <p:timing>
    <p:tnLst>
      <p:par>
        <p:cTn id="1" dur="indefinite" restart="never" nodeType="tmRoot"/>
      </p:par>
    </p:tnLst>
  </p:timing>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424456">
                    <a:shade val="90000"/>
                  </a:srgbClr>
                </a:solidFill>
              </a:rPr>
              <a:pPr/>
              <a:t>7/5/2014</a:t>
            </a:fld>
            <a:endParaRPr lang="en-US">
              <a:solidFill>
                <a:srgbClr val="424456">
                  <a:shade val="90000"/>
                </a:srgbClr>
              </a:solidFill>
            </a:endParaRPr>
          </a:p>
        </p:txBody>
      </p:sp>
      <p:sp>
        <p:nvSpPr>
          <p:cNvPr id="6" name="Footer Placeholder 5"/>
          <p:cNvSpPr>
            <a:spLocks noGrp="1"/>
          </p:cNvSpPr>
          <p:nvPr>
            <p:ph type="ftr" sz="quarter" idx="11"/>
          </p:nvPr>
        </p:nvSpPr>
        <p:spPr/>
        <p:txBody>
          <a:bodyPr/>
          <a:lstStyle/>
          <a:p>
            <a:endParaRPr lang="en-US">
              <a:solidFill>
                <a:srgbClr val="424456">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3809812442"/>
      </p:ext>
    </p:extLst>
  </p:cSld>
  <p:clrMapOvr>
    <a:masterClrMapping/>
  </p:clrMapOvr>
  <p:transition spd="med">
    <p:wipe dir="r"/>
  </p:transition>
  <p:timing>
    <p:tnLst>
      <p:par>
        <p:cTn id="1" dur="indefinite" restart="never" nodeType="tmRoot"/>
      </p:par>
    </p:tnLst>
  </p:timing>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424456">
                    <a:shade val="90000"/>
                  </a:srgbClr>
                </a:solidFill>
              </a:rPr>
              <a:pPr/>
              <a:t>7/5/2014</a:t>
            </a:fld>
            <a:endParaRPr lang="en-US">
              <a:solidFill>
                <a:srgbClr val="424456">
                  <a:shade val="90000"/>
                </a:srgbClr>
              </a:solidFill>
            </a:endParaRPr>
          </a:p>
        </p:txBody>
      </p:sp>
      <p:sp>
        <p:nvSpPr>
          <p:cNvPr id="5" name="Footer Placeholder 4"/>
          <p:cNvSpPr>
            <a:spLocks noGrp="1"/>
          </p:cNvSpPr>
          <p:nvPr>
            <p:ph type="ftr" sz="quarter" idx="11"/>
          </p:nvPr>
        </p:nvSpPr>
        <p:spPr/>
        <p:txBody>
          <a:bodyPr/>
          <a:lstStyle/>
          <a:p>
            <a:endParaRPr lang="en-US">
              <a:solidFill>
                <a:srgbClr val="42445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1533724550"/>
      </p:ext>
    </p:extLst>
  </p:cSld>
  <p:clrMapOvr>
    <a:masterClrMapping/>
  </p:clrMapOvr>
  <p:transition spd="med">
    <p:wipe dir="r"/>
  </p:transition>
  <p:timing>
    <p:tnLst>
      <p:par>
        <p:cTn id="1" dur="indefinite" restart="never" nodeType="tmRoot"/>
      </p:par>
    </p:tnLst>
  </p:timing>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424456">
                    <a:shade val="90000"/>
                  </a:srgbClr>
                </a:solidFill>
              </a:rPr>
              <a:pPr/>
              <a:t>7/5/2014</a:t>
            </a:fld>
            <a:endParaRPr lang="en-US">
              <a:solidFill>
                <a:srgbClr val="424456">
                  <a:shade val="90000"/>
                </a:srgbClr>
              </a:solidFill>
            </a:endParaRPr>
          </a:p>
        </p:txBody>
      </p:sp>
      <p:sp>
        <p:nvSpPr>
          <p:cNvPr id="5" name="Footer Placeholder 4"/>
          <p:cNvSpPr>
            <a:spLocks noGrp="1"/>
          </p:cNvSpPr>
          <p:nvPr>
            <p:ph type="ftr" sz="quarter" idx="11"/>
          </p:nvPr>
        </p:nvSpPr>
        <p:spPr/>
        <p:txBody>
          <a:bodyPr/>
          <a:lstStyle/>
          <a:p>
            <a:endParaRPr lang="en-US">
              <a:solidFill>
                <a:srgbClr val="42445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1630784290"/>
      </p:ext>
    </p:extLst>
  </p:cSld>
  <p:clrMapOvr>
    <a:masterClrMapping/>
  </p:clrMapOvr>
  <p:transition spd="med">
    <p:wipe dir="r"/>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388704516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E7F2F75C-DD60-4675-AE18-DF526F5DF62B}" type="datetimeFigureOut">
              <a:rPr lang="en-US" smtClean="0">
                <a:solidFill>
                  <a:srgbClr val="DEDEDE">
                    <a:shade val="90000"/>
                  </a:srgbClr>
                </a:solidFill>
              </a:rPr>
              <a:pPr/>
              <a:t>7/5/2014</a:t>
            </a:fld>
            <a:endParaRPr lang="en-US">
              <a:solidFill>
                <a:srgbClr val="DEDEDE">
                  <a:shade val="90000"/>
                </a:srgbClr>
              </a:solidFill>
            </a:endParaRPr>
          </a:p>
        </p:txBody>
      </p:sp>
      <p:sp>
        <p:nvSpPr>
          <p:cNvPr id="19" name="Footer Placeholder 18"/>
          <p:cNvSpPr>
            <a:spLocks noGrp="1"/>
          </p:cNvSpPr>
          <p:nvPr>
            <p:ph type="ftr" sz="quarter" idx="11"/>
          </p:nvPr>
        </p:nvSpPr>
        <p:spPr/>
        <p:txBody>
          <a:bodyPr/>
          <a:lstStyle/>
          <a:p>
            <a:endParaRPr lang="en-US">
              <a:solidFill>
                <a:srgbClr val="DEDEDE">
                  <a:shade val="90000"/>
                </a:srgbClr>
              </a:solidFill>
            </a:endParaRPr>
          </a:p>
        </p:txBody>
      </p:sp>
      <p:sp>
        <p:nvSpPr>
          <p:cNvPr id="27" name="Slide Number Placeholder 26"/>
          <p:cNvSpPr>
            <a:spLocks noGrp="1"/>
          </p:cNvSpPr>
          <p:nvPr>
            <p:ph type="sldNum" sz="quarter" idx="12"/>
          </p:nvPr>
        </p:nvSpPr>
        <p:spPr/>
        <p:txBody>
          <a:bodyPr/>
          <a:lstStyle/>
          <a:p>
            <a:fld id="{B3A8D471-D095-41FB-9550-E0C5A16984BA}" type="slidenum">
              <a:rPr lang="en-US" smtClean="0">
                <a:solidFill>
                  <a:srgbClr val="DEDEDE">
                    <a:shade val="90000"/>
                  </a:srgbClr>
                </a:solidFill>
              </a:rPr>
              <a:pPr/>
              <a:t>‹#›</a:t>
            </a:fld>
            <a:endParaRPr lang="en-US">
              <a:solidFill>
                <a:srgbClr val="DEDEDE">
                  <a:shade val="90000"/>
                </a:srgbClr>
              </a:solidFill>
            </a:endParaRPr>
          </a:p>
        </p:txBody>
      </p:sp>
    </p:spTree>
    <p:extLst>
      <p:ext uri="{BB962C8B-B14F-4D97-AF65-F5344CB8AC3E}">
        <p14:creationId xmlns:p14="http://schemas.microsoft.com/office/powerpoint/2010/main" val="3682194637"/>
      </p:ext>
    </p:extLst>
  </p:cSld>
  <p:clrMapOvr>
    <a:overrideClrMapping bg1="dk1" tx1="lt1" bg2="dk2" tx2="lt2" accent1="accent1" accent2="accent2" accent3="accent3" accent4="accent4" accent5="accent5" accent6="accent6" hlink="hlink" folHlink="folHlink"/>
  </p:clrMapOvr>
  <p:transition spd="med">
    <p:wipe dir="r"/>
  </p:transition>
  <p:timing>
    <p:tnLst>
      <p:par>
        <p:cTn id="1" dur="indefinite" restart="never" nodeType="tmRoot"/>
      </p:par>
    </p:tnLst>
  </p:timing>
</p:sldLayout>
</file>

<file path=ppt/slideLayouts/slideLayout2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424456">
                    <a:shade val="90000"/>
                  </a:srgbClr>
                </a:solidFill>
              </a:rPr>
              <a:pPr/>
              <a:t>7/5/2014</a:t>
            </a:fld>
            <a:endParaRPr lang="en-US">
              <a:solidFill>
                <a:srgbClr val="424456">
                  <a:shade val="90000"/>
                </a:srgbClr>
              </a:solidFill>
            </a:endParaRPr>
          </a:p>
        </p:txBody>
      </p:sp>
      <p:sp>
        <p:nvSpPr>
          <p:cNvPr id="5" name="Footer Placeholder 4"/>
          <p:cNvSpPr>
            <a:spLocks noGrp="1"/>
          </p:cNvSpPr>
          <p:nvPr>
            <p:ph type="ftr" sz="quarter" idx="11"/>
          </p:nvPr>
        </p:nvSpPr>
        <p:spPr/>
        <p:txBody>
          <a:bodyPr/>
          <a:lstStyle/>
          <a:p>
            <a:endParaRPr lang="en-US">
              <a:solidFill>
                <a:srgbClr val="42445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3504046656"/>
      </p:ext>
    </p:extLst>
  </p:cSld>
  <p:clrMapOvr>
    <a:masterClrMapping/>
  </p:clrMapOvr>
  <p:transition spd="med">
    <p:wipe dir="r"/>
  </p:transition>
  <p:timing>
    <p:tnLst>
      <p:par>
        <p:cTn id="1" dur="indefinite" restart="never" nodeType="tmRoot"/>
      </p:par>
    </p:tnLst>
  </p:timing>
</p:sldLayout>
</file>

<file path=ppt/slideLayouts/slideLayout262.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DEDEDE">
                    <a:shade val="90000"/>
                  </a:srgbClr>
                </a:solidFill>
              </a:rPr>
              <a:pPr/>
              <a:t>7/5/2014</a:t>
            </a:fld>
            <a:endParaRPr lang="en-US">
              <a:solidFill>
                <a:srgbClr val="DEDEDE">
                  <a:shade val="90000"/>
                </a:srgbClr>
              </a:solidFill>
            </a:endParaRPr>
          </a:p>
        </p:txBody>
      </p:sp>
      <p:sp>
        <p:nvSpPr>
          <p:cNvPr id="5" name="Footer Placeholder 4"/>
          <p:cNvSpPr>
            <a:spLocks noGrp="1"/>
          </p:cNvSpPr>
          <p:nvPr>
            <p:ph type="ftr" sz="quarter" idx="11"/>
          </p:nvPr>
        </p:nvSpPr>
        <p:spPr/>
        <p:txBody>
          <a:bodyPr/>
          <a:lstStyle/>
          <a:p>
            <a:endParaRPr lang="en-US">
              <a:solidFill>
                <a:srgbClr val="DEDEDE">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DEDEDE">
                    <a:shade val="90000"/>
                  </a:srgbClr>
                </a:solidFill>
              </a:rPr>
              <a:pPr/>
              <a:t>‹#›</a:t>
            </a:fld>
            <a:endParaRPr lang="en-US">
              <a:solidFill>
                <a:srgbClr val="DEDEDE">
                  <a:shade val="90000"/>
                </a:srgbClr>
              </a:solidFill>
            </a:endParaRPr>
          </a:p>
        </p:txBody>
      </p:sp>
    </p:spTree>
    <p:extLst>
      <p:ext uri="{BB962C8B-B14F-4D97-AF65-F5344CB8AC3E}">
        <p14:creationId xmlns:p14="http://schemas.microsoft.com/office/powerpoint/2010/main" val="2110117296"/>
      </p:ext>
    </p:extLst>
  </p:cSld>
  <p:clrMapOvr>
    <a:overrideClrMapping bg1="dk1" tx1="lt1" bg2="dk2" tx2="lt2" accent1="accent1" accent2="accent2" accent3="accent3" accent4="accent4" accent5="accent5" accent6="accent6" hlink="hlink" folHlink="folHlink"/>
  </p:clrMapOvr>
  <p:transition spd="med">
    <p:wipe dir="r"/>
  </p:transition>
  <p:timing>
    <p:tnLst>
      <p:par>
        <p:cTn id="1" dur="indefinite" restart="never" nodeType="tmRoot"/>
      </p:par>
    </p:tnLst>
  </p:timing>
</p:sldLayout>
</file>

<file path=ppt/slideLayouts/slideLayout2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424456">
                    <a:shade val="90000"/>
                  </a:srgbClr>
                </a:solidFill>
              </a:rPr>
              <a:pPr/>
              <a:t>7/5/2014</a:t>
            </a:fld>
            <a:endParaRPr lang="en-US">
              <a:solidFill>
                <a:srgbClr val="424456">
                  <a:shade val="90000"/>
                </a:srgbClr>
              </a:solidFill>
            </a:endParaRPr>
          </a:p>
        </p:txBody>
      </p:sp>
      <p:sp>
        <p:nvSpPr>
          <p:cNvPr id="6" name="Footer Placeholder 5"/>
          <p:cNvSpPr>
            <a:spLocks noGrp="1"/>
          </p:cNvSpPr>
          <p:nvPr>
            <p:ph type="ftr" sz="quarter" idx="11"/>
          </p:nvPr>
        </p:nvSpPr>
        <p:spPr/>
        <p:txBody>
          <a:bodyPr/>
          <a:lstStyle/>
          <a:p>
            <a:endParaRPr lang="en-US">
              <a:solidFill>
                <a:srgbClr val="424456">
                  <a:shade val="90000"/>
                </a:srgbClr>
              </a:solidFill>
            </a:endParaRPr>
          </a:p>
        </p:txBody>
      </p:sp>
      <p:sp>
        <p:nvSpPr>
          <p:cNvPr id="7" name="Slide Number Placeholder 6"/>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447726698"/>
      </p:ext>
    </p:extLst>
  </p:cSld>
  <p:clrMapOvr>
    <a:masterClrMapping/>
  </p:clrMapOvr>
  <p:transition spd="med">
    <p:wipe dir="r"/>
  </p:transition>
  <p:timing>
    <p:tnLst>
      <p:par>
        <p:cTn id="1" dur="indefinite" restart="never" nodeType="tmRoot"/>
      </p:par>
    </p:tnLst>
  </p:timing>
</p:sldLayout>
</file>

<file path=ppt/slideLayouts/slideLayout2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E7F2F75C-DD60-4675-AE18-DF526F5DF62B}" type="datetimeFigureOut">
              <a:rPr lang="en-US" smtClean="0">
                <a:solidFill>
                  <a:srgbClr val="424456">
                    <a:shade val="90000"/>
                  </a:srgbClr>
                </a:solidFill>
              </a:rPr>
              <a:pPr/>
              <a:t>7/5/2014</a:t>
            </a:fld>
            <a:endParaRPr lang="en-US">
              <a:solidFill>
                <a:srgbClr val="424456">
                  <a:shade val="90000"/>
                </a:srgbClr>
              </a:solidFill>
            </a:endParaRPr>
          </a:p>
        </p:txBody>
      </p:sp>
      <p:sp>
        <p:nvSpPr>
          <p:cNvPr id="8" name="Footer Placeholder 7"/>
          <p:cNvSpPr>
            <a:spLocks noGrp="1"/>
          </p:cNvSpPr>
          <p:nvPr>
            <p:ph type="ftr" sz="quarter" idx="11"/>
          </p:nvPr>
        </p:nvSpPr>
        <p:spPr/>
        <p:txBody>
          <a:bodyPr/>
          <a:lstStyle/>
          <a:p>
            <a:endParaRPr lang="en-US">
              <a:solidFill>
                <a:srgbClr val="424456">
                  <a:shade val="90000"/>
                </a:srgbClr>
              </a:solidFill>
            </a:endParaRPr>
          </a:p>
        </p:txBody>
      </p:sp>
      <p:sp>
        <p:nvSpPr>
          <p:cNvPr id="9" name="Slide Number Placeholder 8"/>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2415926604"/>
      </p:ext>
    </p:extLst>
  </p:cSld>
  <p:clrMapOvr>
    <a:masterClrMapping/>
  </p:clrMapOvr>
  <p:transition spd="med">
    <p:wipe dir="r"/>
  </p:transition>
  <p:timing>
    <p:tnLst>
      <p:par>
        <p:cTn id="1" dur="indefinite" restart="never" nodeType="tmRoot"/>
      </p:par>
    </p:tnLst>
  </p:timing>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E7F2F75C-DD60-4675-AE18-DF526F5DF62B}" type="datetimeFigureOut">
              <a:rPr lang="en-US" smtClean="0">
                <a:solidFill>
                  <a:srgbClr val="424456">
                    <a:shade val="90000"/>
                  </a:srgbClr>
                </a:solidFill>
              </a:rPr>
              <a:pPr/>
              <a:t>7/5/2014</a:t>
            </a:fld>
            <a:endParaRPr lang="en-US">
              <a:solidFill>
                <a:srgbClr val="424456">
                  <a:shade val="90000"/>
                </a:srgbClr>
              </a:solidFill>
            </a:endParaRPr>
          </a:p>
        </p:txBody>
      </p:sp>
      <p:sp>
        <p:nvSpPr>
          <p:cNvPr id="4" name="Footer Placeholder 3"/>
          <p:cNvSpPr>
            <a:spLocks noGrp="1"/>
          </p:cNvSpPr>
          <p:nvPr>
            <p:ph type="ftr" sz="quarter" idx="11"/>
          </p:nvPr>
        </p:nvSpPr>
        <p:spPr/>
        <p:txBody>
          <a:bodyPr/>
          <a:lstStyle/>
          <a:p>
            <a:endParaRPr lang="en-US">
              <a:solidFill>
                <a:srgbClr val="424456">
                  <a:shade val="90000"/>
                </a:srgbClr>
              </a:solidFill>
            </a:endParaRPr>
          </a:p>
        </p:txBody>
      </p:sp>
      <p:sp>
        <p:nvSpPr>
          <p:cNvPr id="5" name="Slide Number Placeholder 4"/>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3082477624"/>
      </p:ext>
    </p:extLst>
  </p:cSld>
  <p:clrMapOvr>
    <a:masterClrMapping/>
  </p:clrMapOvr>
  <p:transition spd="med">
    <p:wipe dir="r"/>
  </p:transition>
  <p:timing>
    <p:tnLst>
      <p:par>
        <p:cTn id="1" dur="indefinite" restart="never" nodeType="tmRoot"/>
      </p:par>
    </p:tnLst>
  </p:timing>
</p:sldLayout>
</file>

<file path=ppt/slideLayouts/slideLayout2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F2F75C-DD60-4675-AE18-DF526F5DF62B}" type="datetimeFigureOut">
              <a:rPr lang="en-US" smtClean="0">
                <a:solidFill>
                  <a:srgbClr val="424456">
                    <a:shade val="90000"/>
                  </a:srgbClr>
                </a:solidFill>
              </a:rPr>
              <a:pPr/>
              <a:t>7/5/2014</a:t>
            </a:fld>
            <a:endParaRPr lang="en-US">
              <a:solidFill>
                <a:srgbClr val="424456">
                  <a:shade val="90000"/>
                </a:srgbClr>
              </a:solidFill>
            </a:endParaRPr>
          </a:p>
        </p:txBody>
      </p:sp>
      <p:sp>
        <p:nvSpPr>
          <p:cNvPr id="3" name="Footer Placeholder 2"/>
          <p:cNvSpPr>
            <a:spLocks noGrp="1"/>
          </p:cNvSpPr>
          <p:nvPr>
            <p:ph type="ftr" sz="quarter" idx="11"/>
          </p:nvPr>
        </p:nvSpPr>
        <p:spPr/>
        <p:txBody>
          <a:bodyPr/>
          <a:lstStyle/>
          <a:p>
            <a:endParaRPr lang="en-US">
              <a:solidFill>
                <a:srgbClr val="424456">
                  <a:shade val="90000"/>
                </a:srgbClr>
              </a:solidFill>
            </a:endParaRPr>
          </a:p>
        </p:txBody>
      </p:sp>
      <p:sp>
        <p:nvSpPr>
          <p:cNvPr id="4" name="Slide Number Placeholder 3"/>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216656804"/>
      </p:ext>
    </p:extLst>
  </p:cSld>
  <p:clrMapOvr>
    <a:masterClrMapping/>
  </p:clrMapOvr>
  <p:transition spd="med">
    <p:wipe dir="r"/>
  </p:transition>
  <p:timing>
    <p:tnLst>
      <p:par>
        <p:cTn id="1" dur="indefinite" restart="never" nodeType="tmRoot"/>
      </p:par>
    </p:tnLst>
  </p:timing>
</p:sldLayout>
</file>

<file path=ppt/slideLayouts/slideLayout2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424456">
                    <a:shade val="90000"/>
                  </a:srgbClr>
                </a:solidFill>
              </a:rPr>
              <a:pPr/>
              <a:t>7/5/2014</a:t>
            </a:fld>
            <a:endParaRPr lang="en-US">
              <a:solidFill>
                <a:srgbClr val="424456">
                  <a:shade val="90000"/>
                </a:srgbClr>
              </a:solidFill>
            </a:endParaRPr>
          </a:p>
        </p:txBody>
      </p:sp>
      <p:sp>
        <p:nvSpPr>
          <p:cNvPr id="6" name="Footer Placeholder 5"/>
          <p:cNvSpPr>
            <a:spLocks noGrp="1"/>
          </p:cNvSpPr>
          <p:nvPr>
            <p:ph type="ftr" sz="quarter" idx="11"/>
          </p:nvPr>
        </p:nvSpPr>
        <p:spPr/>
        <p:txBody>
          <a:bodyPr/>
          <a:lstStyle/>
          <a:p>
            <a:endParaRPr lang="en-US">
              <a:solidFill>
                <a:srgbClr val="424456">
                  <a:shade val="90000"/>
                </a:srgbClr>
              </a:solidFill>
            </a:endParaRPr>
          </a:p>
        </p:txBody>
      </p:sp>
      <p:sp>
        <p:nvSpPr>
          <p:cNvPr id="7" name="Slide Number Placeholder 6"/>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1570407360"/>
      </p:ext>
    </p:extLst>
  </p:cSld>
  <p:clrMapOvr>
    <a:masterClrMapping/>
  </p:clrMapOvr>
  <p:transition spd="med">
    <p:wipe dir="r"/>
  </p:transition>
  <p:timing>
    <p:tnLst>
      <p:par>
        <p:cTn id="1" dur="indefinite" restart="never" nodeType="tmRoot"/>
      </p:par>
    </p:tnLst>
  </p:timing>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424456">
                    <a:shade val="90000"/>
                  </a:srgbClr>
                </a:solidFill>
              </a:rPr>
              <a:pPr/>
              <a:t>7/5/2014</a:t>
            </a:fld>
            <a:endParaRPr lang="en-US">
              <a:solidFill>
                <a:srgbClr val="424456">
                  <a:shade val="90000"/>
                </a:srgbClr>
              </a:solidFill>
            </a:endParaRPr>
          </a:p>
        </p:txBody>
      </p:sp>
      <p:sp>
        <p:nvSpPr>
          <p:cNvPr id="6" name="Footer Placeholder 5"/>
          <p:cNvSpPr>
            <a:spLocks noGrp="1"/>
          </p:cNvSpPr>
          <p:nvPr>
            <p:ph type="ftr" sz="quarter" idx="11"/>
          </p:nvPr>
        </p:nvSpPr>
        <p:spPr/>
        <p:txBody>
          <a:bodyPr/>
          <a:lstStyle/>
          <a:p>
            <a:endParaRPr lang="en-US">
              <a:solidFill>
                <a:srgbClr val="424456">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1059092164"/>
      </p:ext>
    </p:extLst>
  </p:cSld>
  <p:clrMapOvr>
    <a:masterClrMapping/>
  </p:clrMapOvr>
  <p:transition spd="med">
    <p:wipe dir="r"/>
  </p:transition>
  <p:timing>
    <p:tnLst>
      <p:par>
        <p:cTn id="1" dur="indefinite" restart="never" nodeType="tmRoot"/>
      </p:par>
    </p:tnLst>
  </p:timing>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424456">
                    <a:shade val="90000"/>
                  </a:srgbClr>
                </a:solidFill>
              </a:rPr>
              <a:pPr/>
              <a:t>7/5/2014</a:t>
            </a:fld>
            <a:endParaRPr lang="en-US">
              <a:solidFill>
                <a:srgbClr val="424456">
                  <a:shade val="90000"/>
                </a:srgbClr>
              </a:solidFill>
            </a:endParaRPr>
          </a:p>
        </p:txBody>
      </p:sp>
      <p:sp>
        <p:nvSpPr>
          <p:cNvPr id="5" name="Footer Placeholder 4"/>
          <p:cNvSpPr>
            <a:spLocks noGrp="1"/>
          </p:cNvSpPr>
          <p:nvPr>
            <p:ph type="ftr" sz="quarter" idx="11"/>
          </p:nvPr>
        </p:nvSpPr>
        <p:spPr/>
        <p:txBody>
          <a:bodyPr/>
          <a:lstStyle/>
          <a:p>
            <a:endParaRPr lang="en-US">
              <a:solidFill>
                <a:srgbClr val="42445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2178141469"/>
      </p:ext>
    </p:extLst>
  </p:cSld>
  <p:clrMapOvr>
    <a:masterClrMapping/>
  </p:clrMapOvr>
  <p:transition spd="med">
    <p:wipe dir="r"/>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191370748"/>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424456">
                    <a:shade val="90000"/>
                  </a:srgbClr>
                </a:solidFill>
              </a:rPr>
              <a:pPr/>
              <a:t>7/5/2014</a:t>
            </a:fld>
            <a:endParaRPr lang="en-US">
              <a:solidFill>
                <a:srgbClr val="424456">
                  <a:shade val="90000"/>
                </a:srgbClr>
              </a:solidFill>
            </a:endParaRPr>
          </a:p>
        </p:txBody>
      </p:sp>
      <p:sp>
        <p:nvSpPr>
          <p:cNvPr id="5" name="Footer Placeholder 4"/>
          <p:cNvSpPr>
            <a:spLocks noGrp="1"/>
          </p:cNvSpPr>
          <p:nvPr>
            <p:ph type="ftr" sz="quarter" idx="11"/>
          </p:nvPr>
        </p:nvSpPr>
        <p:spPr/>
        <p:txBody>
          <a:bodyPr/>
          <a:lstStyle/>
          <a:p>
            <a:endParaRPr lang="en-US">
              <a:solidFill>
                <a:srgbClr val="42445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866056534"/>
      </p:ext>
    </p:extLst>
  </p:cSld>
  <p:clrMapOvr>
    <a:masterClrMapping/>
  </p:clrMapOvr>
  <p:transition spd="med">
    <p:wipe dir="r"/>
  </p:transition>
  <p:timing>
    <p:tnLst>
      <p:par>
        <p:cTn id="1" dur="indefinite" restart="never" nodeType="tmRoot"/>
      </p:par>
    </p:tnLst>
  </p:timing>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7/12/2014</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65518388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7/12/2014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51113825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7/12/2014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08096434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7/12/2014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71673456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7/12/2014</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590257261"/>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7/12/2014</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209164621"/>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7/12/2014</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19496120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7/12/2014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79268750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7/12/2014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31248825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670405863"/>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7/12/2014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873749571"/>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7/12/2014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479687163"/>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7/12/2014</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2913516997"/>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7/12/2014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022252956"/>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7/12/2014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434840162"/>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7/12/2014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18613424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7/12/2014</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547137205"/>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7/12/2014</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70984957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7/12/2014</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1871826412"/>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7/12/2014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3198759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271136123"/>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7/12/2014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971677860"/>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7/12/2014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576254487"/>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7/12/2014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6560052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3308581"/>
            <a:ext cx="7598570" cy="1468800"/>
          </a:xfrm>
        </p:spPr>
        <p:txBody>
          <a:bodyPr anchor="b"/>
          <a:lstStyle>
            <a:lvl1pPr algn="l">
              <a:defRPr sz="3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514349" y="4777381"/>
            <a:ext cx="7598571" cy="860400"/>
          </a:xfrm>
        </p:spPr>
        <p:txBody>
          <a:bodyPr anchor="t">
            <a:normAutofit/>
          </a:bodyPr>
          <a:lstStyle>
            <a:lvl1pPr marL="0" indent="0" algn="l">
              <a:buNone/>
              <a:defRPr sz="1500" cap="all">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7/5/2014</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7455129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1267974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8781335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5555587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1928190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7235476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42283945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622957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34701813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157851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1934606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14351" y="2142067"/>
            <a:ext cx="3746501" cy="364913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366421" y="2142068"/>
            <a:ext cx="3746499" cy="364913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7/5/2014</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726314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7/5/2014</a:t>
            </a:fld>
            <a:endParaRPr lang="en-US">
              <a:solidFill>
                <a:srgbClr val="C9C2D1">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2616619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7/5/2014</a:t>
            </a:fld>
            <a:endParaRPr lang="en-US">
              <a:solidFill>
                <a:srgbClr val="C9C2D1">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5736163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7/5/2014</a:t>
            </a:fld>
            <a:endParaRPr lang="en-US">
              <a:solidFill>
                <a:srgbClr val="C9C2D1">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9409578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7/5/2014</a:t>
            </a:fld>
            <a:endParaRPr lang="en-US">
              <a:solidFill>
                <a:srgbClr val="C9C2D1">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29517537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7/5/2014</a:t>
            </a:fld>
            <a:endParaRPr lang="en-US">
              <a:solidFill>
                <a:srgbClr val="C9C2D1">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4918830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7/5/2014</a:t>
            </a:fld>
            <a:endParaRPr lang="en-US">
              <a:solidFill>
                <a:srgbClr val="C9C2D1">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540867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7/5/2014</a:t>
            </a:fld>
            <a:endParaRPr lang="en-US">
              <a:solidFill>
                <a:srgbClr val="C9C2D1">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8891481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7/5/2014</a:t>
            </a:fld>
            <a:endParaRPr lang="en-US">
              <a:solidFill>
                <a:srgbClr val="C9C2D1">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17666182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7/5/2014</a:t>
            </a:fld>
            <a:endParaRPr lang="en-US">
              <a:solidFill>
                <a:srgbClr val="C9C2D1">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CEB966"/>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8603840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7/5/2014</a:t>
            </a:fld>
            <a:endParaRPr lang="en-US">
              <a:solidFill>
                <a:srgbClr val="C9C2D1">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518366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hasCustomPrompt="1"/>
          </p:nvPr>
        </p:nvSpPr>
        <p:spPr>
          <a:xfrm>
            <a:off x="730252" y="2218267"/>
            <a:ext cx="3531791" cy="576262"/>
          </a:xfrm>
        </p:spPr>
        <p:txBody>
          <a:bodyPr anchor="b">
            <a:no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514351" y="2870201"/>
            <a:ext cx="3747692"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hasCustomPrompt="1"/>
          </p:nvPr>
        </p:nvSpPr>
        <p:spPr>
          <a:xfrm>
            <a:off x="4572003" y="2226734"/>
            <a:ext cx="3542110" cy="576262"/>
          </a:xfrm>
        </p:spPr>
        <p:txBody>
          <a:bodyPr anchor="b">
            <a:no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4367612" y="2870201"/>
            <a:ext cx="3746501"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solidFill>
                  <a:prstClr val="white"/>
                </a:solidFill>
              </a:rPr>
              <a:pPr/>
              <a:t>7/5/2014</a:t>
            </a:fld>
            <a:endParaRPr lang="en-US" dirty="0">
              <a:solidFill>
                <a:prstClr val="white"/>
              </a:solidFill>
            </a:endParaRPr>
          </a:p>
        </p:txBody>
      </p:sp>
      <p:sp>
        <p:nvSpPr>
          <p:cNvPr id="8" name="Footer Placeholder 7"/>
          <p:cNvSpPr>
            <a:spLocks noGrp="1"/>
          </p:cNvSpPr>
          <p:nvPr>
            <p:ph type="ftr" sz="quarter" idx="11"/>
          </p:nvPr>
        </p:nvSpPr>
        <p:spPr/>
        <p:txBody>
          <a:bodyPr/>
          <a:lstStyle/>
          <a:p>
            <a:endParaRPr lang="en-US" dirty="0">
              <a:solidFill>
                <a:prstClr val="white"/>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5796013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7/5/2014</a:t>
            </a:fld>
            <a:endParaRPr lang="en-US">
              <a:solidFill>
                <a:srgbClr val="C9C2D1">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379481464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872922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6005004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292990238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2081459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89104905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6708037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102102563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39440469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18483133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solidFill>
                  <a:prstClr val="white"/>
                </a:solidFill>
              </a:rPr>
              <a:pPr/>
              <a:t>7/5/2014</a:t>
            </a:fld>
            <a:endParaRPr lang="en-US" dirty="0">
              <a:solidFill>
                <a:prstClr val="white"/>
              </a:solidFill>
            </a:endParaRPr>
          </a:p>
        </p:txBody>
      </p:sp>
      <p:sp>
        <p:nvSpPr>
          <p:cNvPr id="4" name="Footer Placeholder 3"/>
          <p:cNvSpPr>
            <a:spLocks noGrp="1"/>
          </p:cNvSpPr>
          <p:nvPr>
            <p:ph type="ftr" sz="quarter" idx="11"/>
          </p:nvPr>
        </p:nvSpPr>
        <p:spPr/>
        <p:txBody>
          <a:bodyPr/>
          <a:lstStyle/>
          <a:p>
            <a:endParaRPr lang="en-US" dirty="0">
              <a:solidFill>
                <a:prstClr val="white"/>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0226940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0315773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56635872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58378507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869279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280628947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7307863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6203379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50587912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125921158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4781517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smtClean="0">
                <a:solidFill>
                  <a:prstClr val="white"/>
                </a:solidFill>
              </a:rPr>
              <a:pPr/>
              <a:t>7/5/2014</a:t>
            </a:fld>
            <a:endParaRPr lang="en-US" dirty="0">
              <a:solidFill>
                <a:prstClr val="white"/>
              </a:solidFill>
            </a:endParaRPr>
          </a:p>
        </p:txBody>
      </p:sp>
      <p:sp>
        <p:nvSpPr>
          <p:cNvPr id="3" name="Footer Placeholder 2"/>
          <p:cNvSpPr>
            <a:spLocks noGrp="1"/>
          </p:cNvSpPr>
          <p:nvPr>
            <p:ph type="ftr" sz="quarter" idx="11"/>
          </p:nvPr>
        </p:nvSpPr>
        <p:spPr/>
        <p:txBody>
          <a:bodyPr/>
          <a:lstStyle/>
          <a:p>
            <a:endParaRPr lang="en-US" dirty="0">
              <a:solidFill>
                <a:prstClr val="white"/>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25646202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253865560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62959070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63867279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03445086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70606472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64791248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16439642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64143798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60145158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1689833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0" y="2074333"/>
            <a:ext cx="2760664" cy="1371600"/>
          </a:xfrm>
        </p:spPr>
        <p:txBody>
          <a:bodyPr anchor="b">
            <a:normAutofit/>
          </a:bodyPr>
          <a:lstStyle>
            <a:lvl1pPr algn="l">
              <a:defRPr sz="1800" b="0"/>
            </a:lvl1pPr>
          </a:lstStyle>
          <a:p>
            <a:r>
              <a:rPr lang="en-US" smtClean="0"/>
              <a:t>Click to edit Master title style</a:t>
            </a:r>
            <a:endParaRPr lang="en-US" dirty="0"/>
          </a:p>
        </p:txBody>
      </p:sp>
      <p:sp>
        <p:nvSpPr>
          <p:cNvPr id="3" name="Content Placeholder 2"/>
          <p:cNvSpPr>
            <a:spLocks noGrp="1"/>
          </p:cNvSpPr>
          <p:nvPr>
            <p:ph idx="1"/>
          </p:nvPr>
        </p:nvSpPr>
        <p:spPr>
          <a:xfrm>
            <a:off x="3486151" y="609601"/>
            <a:ext cx="4626770" cy="5181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14350" y="3445933"/>
            <a:ext cx="2760664" cy="1828800"/>
          </a:xfrm>
        </p:spPr>
        <p:txBody>
          <a:bodyPr anchor="t">
            <a:normAutofit/>
          </a:bodyPr>
          <a:lstStyle>
            <a:lvl1pPr marL="0" indent="0">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7/5/2014</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36524762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34099488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283657032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03257165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03732918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262823250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37783225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11702892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26758792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40682674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2721604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0" y="1600200"/>
            <a:ext cx="4623490" cy="1371600"/>
          </a:xfrm>
        </p:spPr>
        <p:txBody>
          <a:bodyPr anchor="b">
            <a:normAutofit/>
          </a:bodyPr>
          <a:lstStyle>
            <a:lvl1pPr algn="l">
              <a:defRPr sz="21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5652190" y="914400"/>
            <a:ext cx="2460731"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514350" y="2971800"/>
            <a:ext cx="4623490" cy="1828800"/>
          </a:xfrm>
        </p:spPr>
        <p:txBody>
          <a:bodyPr anchor="t">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7/5/2014</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3792668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288596690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51093380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64233247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5132604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57949838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41255368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01163446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46798526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4440691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4301916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0.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11.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12.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6.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13.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7.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theme" Target="../theme/theme14.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8.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theme" Target="../theme/theme15.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9.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theme" Target="../theme/theme16.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0.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theme" Target="../theme/theme17.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1.xml"/><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theme" Target="../theme/theme18.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2.xml"/><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theme" Target="../theme/theme19.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3.xml"/><Relationship Id="rId3" Type="http://schemas.openxmlformats.org/officeDocument/2006/relationships/slideLayout" Target="../slideLayouts/slideLayout218.xml"/><Relationship Id="rId7" Type="http://schemas.openxmlformats.org/officeDocument/2006/relationships/slideLayout" Target="../slideLayouts/slideLayout222.xml"/><Relationship Id="rId12" Type="http://schemas.openxmlformats.org/officeDocument/2006/relationships/theme" Target="../theme/theme20.xml"/><Relationship Id="rId2" Type="http://schemas.openxmlformats.org/officeDocument/2006/relationships/slideLayout" Target="../slideLayouts/slideLayout217.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5" Type="http://schemas.openxmlformats.org/officeDocument/2006/relationships/slideLayout" Target="../slideLayouts/slideLayout220.xml"/><Relationship Id="rId10" Type="http://schemas.openxmlformats.org/officeDocument/2006/relationships/slideLayout" Target="../slideLayouts/slideLayout225.xml"/><Relationship Id="rId4" Type="http://schemas.openxmlformats.org/officeDocument/2006/relationships/slideLayout" Target="../slideLayouts/slideLayout219.xml"/><Relationship Id="rId9" Type="http://schemas.openxmlformats.org/officeDocument/2006/relationships/slideLayout" Target="../slideLayouts/slideLayout224.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4.xml"/><Relationship Id="rId3" Type="http://schemas.openxmlformats.org/officeDocument/2006/relationships/slideLayout" Target="../slideLayouts/slideLayout229.xml"/><Relationship Id="rId7" Type="http://schemas.openxmlformats.org/officeDocument/2006/relationships/slideLayout" Target="../slideLayouts/slideLayout233.xml"/><Relationship Id="rId12" Type="http://schemas.openxmlformats.org/officeDocument/2006/relationships/theme" Target="../theme/theme21.xml"/><Relationship Id="rId2" Type="http://schemas.openxmlformats.org/officeDocument/2006/relationships/slideLayout" Target="../slideLayouts/slideLayout228.xml"/><Relationship Id="rId1" Type="http://schemas.openxmlformats.org/officeDocument/2006/relationships/slideLayout" Target="../slideLayouts/slideLayout227.xml"/><Relationship Id="rId6" Type="http://schemas.openxmlformats.org/officeDocument/2006/relationships/slideLayout" Target="../slideLayouts/slideLayout232.xml"/><Relationship Id="rId11" Type="http://schemas.openxmlformats.org/officeDocument/2006/relationships/slideLayout" Target="../slideLayouts/slideLayout237.xml"/><Relationship Id="rId5" Type="http://schemas.openxmlformats.org/officeDocument/2006/relationships/slideLayout" Target="../slideLayouts/slideLayout231.xml"/><Relationship Id="rId10" Type="http://schemas.openxmlformats.org/officeDocument/2006/relationships/slideLayout" Target="../slideLayouts/slideLayout236.xml"/><Relationship Id="rId4" Type="http://schemas.openxmlformats.org/officeDocument/2006/relationships/slideLayout" Target="../slideLayouts/slideLayout230.xml"/><Relationship Id="rId9" Type="http://schemas.openxmlformats.org/officeDocument/2006/relationships/slideLayout" Target="../slideLayouts/slideLayout235.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5.xml"/><Relationship Id="rId3" Type="http://schemas.openxmlformats.org/officeDocument/2006/relationships/slideLayout" Target="../slideLayouts/slideLayout240.xml"/><Relationship Id="rId7" Type="http://schemas.openxmlformats.org/officeDocument/2006/relationships/slideLayout" Target="../slideLayouts/slideLayout244.xml"/><Relationship Id="rId12" Type="http://schemas.openxmlformats.org/officeDocument/2006/relationships/theme" Target="../theme/theme22.xml"/><Relationship Id="rId2" Type="http://schemas.openxmlformats.org/officeDocument/2006/relationships/slideLayout" Target="../slideLayouts/slideLayout239.xml"/><Relationship Id="rId1" Type="http://schemas.openxmlformats.org/officeDocument/2006/relationships/slideLayout" Target="../slideLayouts/slideLayout238.xml"/><Relationship Id="rId6" Type="http://schemas.openxmlformats.org/officeDocument/2006/relationships/slideLayout" Target="../slideLayouts/slideLayout243.xml"/><Relationship Id="rId11" Type="http://schemas.openxmlformats.org/officeDocument/2006/relationships/slideLayout" Target="../slideLayouts/slideLayout248.xml"/><Relationship Id="rId5" Type="http://schemas.openxmlformats.org/officeDocument/2006/relationships/slideLayout" Target="../slideLayouts/slideLayout242.xml"/><Relationship Id="rId10" Type="http://schemas.openxmlformats.org/officeDocument/2006/relationships/slideLayout" Target="../slideLayouts/slideLayout247.xml"/><Relationship Id="rId4" Type="http://schemas.openxmlformats.org/officeDocument/2006/relationships/slideLayout" Target="../slideLayouts/slideLayout241.xml"/><Relationship Id="rId9" Type="http://schemas.openxmlformats.org/officeDocument/2006/relationships/slideLayout" Target="../slideLayouts/slideLayout246.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6.xml"/><Relationship Id="rId3" Type="http://schemas.openxmlformats.org/officeDocument/2006/relationships/slideLayout" Target="../slideLayouts/slideLayout251.xml"/><Relationship Id="rId7" Type="http://schemas.openxmlformats.org/officeDocument/2006/relationships/slideLayout" Target="../slideLayouts/slideLayout255.xml"/><Relationship Id="rId12" Type="http://schemas.openxmlformats.org/officeDocument/2006/relationships/theme" Target="../theme/theme23.xml"/><Relationship Id="rId2" Type="http://schemas.openxmlformats.org/officeDocument/2006/relationships/slideLayout" Target="../slideLayouts/slideLayout250.xml"/><Relationship Id="rId1" Type="http://schemas.openxmlformats.org/officeDocument/2006/relationships/slideLayout" Target="../slideLayouts/slideLayout249.xml"/><Relationship Id="rId6" Type="http://schemas.openxmlformats.org/officeDocument/2006/relationships/slideLayout" Target="../slideLayouts/slideLayout254.xml"/><Relationship Id="rId11" Type="http://schemas.openxmlformats.org/officeDocument/2006/relationships/slideLayout" Target="../slideLayouts/slideLayout259.xml"/><Relationship Id="rId5" Type="http://schemas.openxmlformats.org/officeDocument/2006/relationships/slideLayout" Target="../slideLayouts/slideLayout253.xml"/><Relationship Id="rId10" Type="http://schemas.openxmlformats.org/officeDocument/2006/relationships/slideLayout" Target="../slideLayouts/slideLayout258.xml"/><Relationship Id="rId4" Type="http://schemas.openxmlformats.org/officeDocument/2006/relationships/slideLayout" Target="../slideLayouts/slideLayout252.xml"/><Relationship Id="rId9" Type="http://schemas.openxmlformats.org/officeDocument/2006/relationships/slideLayout" Target="../slideLayouts/slideLayout257.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7.xml"/><Relationship Id="rId3" Type="http://schemas.openxmlformats.org/officeDocument/2006/relationships/slideLayout" Target="../slideLayouts/slideLayout262.xml"/><Relationship Id="rId7" Type="http://schemas.openxmlformats.org/officeDocument/2006/relationships/slideLayout" Target="../slideLayouts/slideLayout266.xml"/><Relationship Id="rId12" Type="http://schemas.openxmlformats.org/officeDocument/2006/relationships/theme" Target="../theme/theme24.xml"/><Relationship Id="rId2" Type="http://schemas.openxmlformats.org/officeDocument/2006/relationships/slideLayout" Target="../slideLayouts/slideLayout261.xml"/><Relationship Id="rId1" Type="http://schemas.openxmlformats.org/officeDocument/2006/relationships/slideLayout" Target="../slideLayouts/slideLayout260.xml"/><Relationship Id="rId6" Type="http://schemas.openxmlformats.org/officeDocument/2006/relationships/slideLayout" Target="../slideLayouts/slideLayout265.xml"/><Relationship Id="rId11" Type="http://schemas.openxmlformats.org/officeDocument/2006/relationships/slideLayout" Target="../slideLayouts/slideLayout270.xml"/><Relationship Id="rId5" Type="http://schemas.openxmlformats.org/officeDocument/2006/relationships/slideLayout" Target="../slideLayouts/slideLayout264.xml"/><Relationship Id="rId10" Type="http://schemas.openxmlformats.org/officeDocument/2006/relationships/slideLayout" Target="../slideLayouts/slideLayout269.xml"/><Relationship Id="rId4" Type="http://schemas.openxmlformats.org/officeDocument/2006/relationships/slideLayout" Target="../slideLayouts/slideLayout263.xml"/><Relationship Id="rId9" Type="http://schemas.openxmlformats.org/officeDocument/2006/relationships/slideLayout" Target="../slideLayouts/slideLayout268.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8.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12" Type="http://schemas.openxmlformats.org/officeDocument/2006/relationships/theme" Target="../theme/theme25.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11" Type="http://schemas.openxmlformats.org/officeDocument/2006/relationships/slideLayout" Target="../slideLayouts/slideLayout281.xml"/><Relationship Id="rId5" Type="http://schemas.openxmlformats.org/officeDocument/2006/relationships/slideLayout" Target="../slideLayouts/slideLayout275.xml"/><Relationship Id="rId10" Type="http://schemas.openxmlformats.org/officeDocument/2006/relationships/slideLayout" Target="../slideLayouts/slideLayout280.xml"/><Relationship Id="rId4" Type="http://schemas.openxmlformats.org/officeDocument/2006/relationships/slideLayout" Target="../slideLayouts/slideLayout274.xml"/><Relationship Id="rId9" Type="http://schemas.openxmlformats.org/officeDocument/2006/relationships/slideLayout" Target="../slideLayouts/slideLayout279.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9.xml"/><Relationship Id="rId3" Type="http://schemas.openxmlformats.org/officeDocument/2006/relationships/slideLayout" Target="../slideLayouts/slideLayout284.xml"/><Relationship Id="rId7" Type="http://schemas.openxmlformats.org/officeDocument/2006/relationships/slideLayout" Target="../slideLayouts/slideLayout288.xml"/><Relationship Id="rId12" Type="http://schemas.openxmlformats.org/officeDocument/2006/relationships/theme" Target="../theme/theme26.xml"/><Relationship Id="rId2" Type="http://schemas.openxmlformats.org/officeDocument/2006/relationships/slideLayout" Target="../slideLayouts/slideLayout283.xml"/><Relationship Id="rId1" Type="http://schemas.openxmlformats.org/officeDocument/2006/relationships/slideLayout" Target="../slideLayouts/slideLayout282.xml"/><Relationship Id="rId6" Type="http://schemas.openxmlformats.org/officeDocument/2006/relationships/slideLayout" Target="../slideLayouts/slideLayout287.xml"/><Relationship Id="rId11" Type="http://schemas.openxmlformats.org/officeDocument/2006/relationships/slideLayout" Target="../slideLayouts/slideLayout292.xml"/><Relationship Id="rId5" Type="http://schemas.openxmlformats.org/officeDocument/2006/relationships/slideLayout" Target="../slideLayouts/slideLayout286.xml"/><Relationship Id="rId10" Type="http://schemas.openxmlformats.org/officeDocument/2006/relationships/slideLayout" Target="../slideLayouts/slideLayout291.xml"/><Relationship Id="rId4" Type="http://schemas.openxmlformats.org/officeDocument/2006/relationships/slideLayout" Target="../slideLayouts/slideLayout285.xml"/><Relationship Id="rId9" Type="http://schemas.openxmlformats.org/officeDocument/2006/relationships/slideLayout" Target="../slideLayouts/slideLayout29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7.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8.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9.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4351" y="609601"/>
            <a:ext cx="7598569" cy="14562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14351" y="2142068"/>
            <a:ext cx="7598569" cy="3649133"/>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442245" y="5870576"/>
            <a:ext cx="1200150" cy="377825"/>
          </a:xfrm>
          <a:prstGeom prst="rect">
            <a:avLst/>
          </a:prstGeom>
        </p:spPr>
        <p:txBody>
          <a:bodyPr vert="horz" lIns="91440" tIns="45720" rIns="91440" bIns="45720" rtlCol="0" anchor="ctr"/>
          <a:lstStyle>
            <a:lvl1pPr algn="r">
              <a:defRPr sz="750" b="0" i="0">
                <a:solidFill>
                  <a:schemeClr val="tx1"/>
                </a:solidFill>
                <a:effectLst/>
                <a:latin typeface="+mn-lt"/>
              </a:defRPr>
            </a:lvl1pPr>
          </a:lstStyle>
          <a:p>
            <a:pPr defTabSz="342900"/>
            <a:fld id="{B61BEF0D-F0BB-DE4B-95CE-6DB70DBA9567}" type="datetimeFigureOut">
              <a:rPr lang="en-US" smtClean="0">
                <a:solidFill>
                  <a:prstClr val="white"/>
                </a:solidFill>
              </a:rPr>
              <a:pPr defTabSz="342900"/>
              <a:t>7/5/2014</a:t>
            </a:fld>
            <a:endParaRPr lang="en-US" dirty="0">
              <a:solidFill>
                <a:prstClr val="white"/>
              </a:solidFill>
            </a:endParaRPr>
          </a:p>
        </p:txBody>
      </p:sp>
      <p:sp>
        <p:nvSpPr>
          <p:cNvPr id="5" name="Footer Placeholder 4"/>
          <p:cNvSpPr>
            <a:spLocks noGrp="1"/>
          </p:cNvSpPr>
          <p:nvPr>
            <p:ph type="ftr" sz="quarter" idx="3"/>
          </p:nvPr>
        </p:nvSpPr>
        <p:spPr>
          <a:xfrm>
            <a:off x="514351" y="5870576"/>
            <a:ext cx="5870744" cy="377825"/>
          </a:xfrm>
          <a:prstGeom prst="rect">
            <a:avLst/>
          </a:prstGeom>
        </p:spPr>
        <p:txBody>
          <a:bodyPr vert="horz" lIns="91440" tIns="45720" rIns="91440" bIns="45720" rtlCol="0" anchor="ctr"/>
          <a:lstStyle>
            <a:lvl1pPr algn="l">
              <a:defRPr sz="750" b="0" i="0">
                <a:solidFill>
                  <a:schemeClr val="tx1"/>
                </a:solidFill>
                <a:effectLst/>
                <a:latin typeface="+mn-lt"/>
              </a:defRPr>
            </a:lvl1pPr>
          </a:lstStyle>
          <a:p>
            <a:pPr defTabSz="342900"/>
            <a:endParaRPr lang="en-US" dirty="0">
              <a:solidFill>
                <a:prstClr val="white"/>
              </a:solidFill>
            </a:endParaRPr>
          </a:p>
        </p:txBody>
      </p:sp>
      <p:sp>
        <p:nvSpPr>
          <p:cNvPr id="6" name="Slide Number Placeholder 5"/>
          <p:cNvSpPr>
            <a:spLocks noGrp="1"/>
          </p:cNvSpPr>
          <p:nvPr>
            <p:ph type="sldNum" sz="quarter" idx="4"/>
          </p:nvPr>
        </p:nvSpPr>
        <p:spPr>
          <a:xfrm>
            <a:off x="7699546" y="5870576"/>
            <a:ext cx="413375" cy="377825"/>
          </a:xfrm>
          <a:prstGeom prst="rect">
            <a:avLst/>
          </a:prstGeom>
        </p:spPr>
        <p:txBody>
          <a:bodyPr vert="horz" lIns="91440" tIns="45720" rIns="91440" bIns="45720" rtlCol="0" anchor="ctr"/>
          <a:lstStyle>
            <a:lvl1pPr algn="r">
              <a:defRPr sz="750" b="0" i="0">
                <a:solidFill>
                  <a:schemeClr val="tx1"/>
                </a:solidFill>
                <a:effectLst/>
                <a:latin typeface="+mn-lt"/>
              </a:defRPr>
            </a:lvl1pPr>
          </a:lstStyle>
          <a:p>
            <a:pPr defTabSz="342900"/>
            <a:fld id="{D57F1E4F-1CFF-5643-939E-217C01CDF565}" type="slidenum">
              <a:rPr lang="en-US" smtClean="0">
                <a:solidFill>
                  <a:prstClr val="white"/>
                </a:solidFill>
              </a:rPr>
              <a:pPr defTabSz="342900"/>
              <a:t>‹#›</a:t>
            </a:fld>
            <a:endParaRPr lang="en-US" dirty="0">
              <a:solidFill>
                <a:prstClr val="white"/>
              </a:solidFill>
            </a:endParaRPr>
          </a:p>
        </p:txBody>
      </p:sp>
    </p:spTree>
    <p:extLst>
      <p:ext uri="{BB962C8B-B14F-4D97-AF65-F5344CB8AC3E}">
        <p14:creationId xmlns:p14="http://schemas.microsoft.com/office/powerpoint/2010/main" val="24446121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342900" rtl="0" eaLnBrk="1" latinLnBrk="0" hangingPunct="1">
        <a:spcBef>
          <a:spcPct val="0"/>
        </a:spcBef>
        <a:buNone/>
        <a:defRPr sz="27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1" latinLnBrk="0" hangingPunct="1">
        <a:spcBef>
          <a:spcPts val="0"/>
        </a:spcBef>
        <a:spcAft>
          <a:spcPts val="750"/>
        </a:spcAft>
        <a:buClr>
          <a:schemeClr val="tx1"/>
        </a:buClr>
        <a:buSzPct val="100000"/>
        <a:buFont typeface="Arial"/>
        <a:buChar char="•"/>
        <a:defRPr sz="1350" kern="1200" cap="none">
          <a:solidFill>
            <a:schemeClr val="tx1"/>
          </a:solidFill>
          <a:effectLst/>
          <a:latin typeface="+mn-lt"/>
          <a:ea typeface="+mn-ea"/>
          <a:cs typeface="+mn-cs"/>
        </a:defRPr>
      </a:lvl1pPr>
      <a:lvl2pPr marL="557213" indent="-214313" algn="l" defTabSz="342900" rtl="0" eaLnBrk="1" latinLnBrk="0" hangingPunct="1">
        <a:spcBef>
          <a:spcPts val="0"/>
        </a:spcBef>
        <a:spcAft>
          <a:spcPts val="750"/>
        </a:spcAft>
        <a:buClr>
          <a:schemeClr val="tx1"/>
        </a:buClr>
        <a:buSzPct val="100000"/>
        <a:buFont typeface="Arial"/>
        <a:buChar char="•"/>
        <a:defRPr sz="1200" kern="1200" cap="none">
          <a:solidFill>
            <a:schemeClr val="tx1"/>
          </a:solidFill>
          <a:effectLst/>
          <a:latin typeface="+mn-lt"/>
          <a:ea typeface="+mn-ea"/>
          <a:cs typeface="+mn-cs"/>
        </a:defRPr>
      </a:lvl2pPr>
      <a:lvl3pPr marL="900113" indent="-214313" algn="l" defTabSz="342900" rtl="0" eaLnBrk="1" latinLnBrk="0" hangingPunct="1">
        <a:spcBef>
          <a:spcPts val="0"/>
        </a:spcBef>
        <a:spcAft>
          <a:spcPts val="750"/>
        </a:spcAft>
        <a:buClr>
          <a:schemeClr val="tx1"/>
        </a:buClr>
        <a:buSzPct val="100000"/>
        <a:buFont typeface="Arial"/>
        <a:buChar char="•"/>
        <a:defRPr sz="1050" kern="1200" cap="none">
          <a:solidFill>
            <a:schemeClr val="tx1"/>
          </a:solidFill>
          <a:effectLst/>
          <a:latin typeface="+mn-lt"/>
          <a:ea typeface="+mn-ea"/>
          <a:cs typeface="+mn-cs"/>
        </a:defRPr>
      </a:lvl3pPr>
      <a:lvl4pPr marL="1157288" indent="-128588"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4pPr>
      <a:lvl5pPr marL="1500188" indent="-128588"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5pPr>
      <a:lvl6pPr marL="18859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6pPr>
      <a:lvl7pPr marL="22288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7pPr>
      <a:lvl8pPr marL="25717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8pPr>
      <a:lvl9pPr marL="29146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600000" scaled="0"/>
          <a:tileRect/>
        </a:gradFill>
        <a:effectLst/>
      </p:bgPr>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592161419"/>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600000" scaled="0"/>
          <a:tileRect/>
        </a:gradFill>
        <a:effectLst/>
      </p:bgPr>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1721233350"/>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600000" scaled="0"/>
          <a:tileRect/>
        </a:gradFill>
        <a:effectLst/>
      </p:bgPr>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4164156979"/>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600000" scaled="0"/>
          <a:tileRect/>
        </a:gradFill>
        <a:effectLst/>
      </p:bgPr>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1477656177"/>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600000" scaled="0"/>
          <a:tileRect/>
        </a:gradFill>
        <a:effectLst/>
      </p:bgPr>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2253248281"/>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600000" scaled="0"/>
          <a:tileRect/>
        </a:gradFill>
        <a:effectLst/>
      </p:bgPr>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2260523821"/>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600000" scaled="0"/>
          <a:tileRect/>
        </a:gradFill>
        <a:effectLst/>
      </p:bgPr>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1456349151"/>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DCC8652-095B-40B7-8745-42D7AC2ECFF3}" type="datetimeFigureOut">
              <a:rPr lang="en-US" smtClean="0">
                <a:solidFill>
                  <a:srgbClr val="D6ECFF">
                    <a:shade val="50000"/>
                    <a:satMod val="200000"/>
                  </a:srgbClr>
                </a:solidFill>
              </a:rPr>
              <a:pPr/>
              <a:t>7/5/2014</a:t>
            </a:fld>
            <a:endParaRPr lang="en-US">
              <a:solidFill>
                <a:srgbClr val="D6ECFF">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D6ECFF">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826772548"/>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600000" scaled="0"/>
          <a:tileRect/>
        </a:gradFill>
        <a:effectLst/>
      </p:bgPr>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996254067"/>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600000" scaled="0"/>
          <a:tileRect/>
        </a:gradFill>
        <a:effectLst/>
      </p:bgPr>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2139143608"/>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600000" scaled="0"/>
          <a:tileRect/>
        </a:gradFill>
        <a:effectLst/>
      </p:bgPr>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417818505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DCC8652-095B-40B7-8745-42D7AC2ECFF3}" type="datetimeFigureOut">
              <a:rPr lang="en-US" smtClean="0">
                <a:solidFill>
                  <a:srgbClr val="D6ECFF">
                    <a:shade val="50000"/>
                    <a:satMod val="200000"/>
                  </a:srgbClr>
                </a:solidFill>
              </a:rPr>
              <a:pPr/>
              <a:t>7/5/2014</a:t>
            </a:fld>
            <a:endParaRPr lang="en-US">
              <a:solidFill>
                <a:srgbClr val="D6ECFF">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D6ECFF">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259983579"/>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5"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8" y="21106"/>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2"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84"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F0C67DB6-ECB3-4169-BA71-4F6E878983C3}" type="datetimeFigureOut">
              <a:rPr lang="en-US" smtClean="0">
                <a:solidFill>
                  <a:srgbClr val="C9C2D1">
                    <a:shade val="50000"/>
                    <a:satMod val="200000"/>
                  </a:srgbClr>
                </a:solidFill>
              </a:rPr>
              <a:pPr/>
              <a:t>6/29/2014</a:t>
            </a:fld>
            <a:endParaRPr lang="en-US">
              <a:solidFill>
                <a:srgbClr val="C9C2D1">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C9C2D1">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401436641"/>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E7F2F75C-DD60-4675-AE18-DF526F5DF62B}" type="datetimeFigureOut">
              <a:rPr lang="en-US" smtClean="0">
                <a:solidFill>
                  <a:srgbClr val="424456">
                    <a:shade val="90000"/>
                  </a:srgbClr>
                </a:solidFill>
              </a:rPr>
              <a:pPr/>
              <a:t>7/5/2014</a:t>
            </a:fld>
            <a:endParaRPr lang="en-US">
              <a:solidFill>
                <a:srgbClr val="424456">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solidFill>
                <a:srgbClr val="424456">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1968365657"/>
      </p:ext>
    </p:extLst>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Lst>
  <p:transition spd="med">
    <p:wipe dir="r"/>
  </p:transition>
  <p:timing>
    <p:tnLst>
      <p:par>
        <p:cTn id="1" dur="indefinite" restart="never" nodeType="tmRoot"/>
      </p:par>
    </p:tnLst>
  </p:timing>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E7F2F75C-DD60-4675-AE18-DF526F5DF62B}" type="datetimeFigureOut">
              <a:rPr lang="en-US" smtClean="0">
                <a:solidFill>
                  <a:srgbClr val="424456">
                    <a:shade val="90000"/>
                  </a:srgbClr>
                </a:solidFill>
              </a:rPr>
              <a:pPr/>
              <a:t>7/5/2014</a:t>
            </a:fld>
            <a:endParaRPr lang="en-US">
              <a:solidFill>
                <a:srgbClr val="424456">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solidFill>
                <a:srgbClr val="424456">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1190302743"/>
      </p:ext>
    </p:extLst>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Lst>
  <p:transition spd="med">
    <p:wipe dir="r"/>
  </p:transition>
  <p:timing>
    <p:tnLst>
      <p:par>
        <p:cTn id="1" dur="indefinite" restart="never" nodeType="tmRoot"/>
      </p:par>
    </p:tnLst>
  </p:timing>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E7F2F75C-DD60-4675-AE18-DF526F5DF62B}" type="datetimeFigureOut">
              <a:rPr lang="en-US" smtClean="0">
                <a:solidFill>
                  <a:srgbClr val="424456">
                    <a:shade val="90000"/>
                  </a:srgbClr>
                </a:solidFill>
              </a:rPr>
              <a:pPr/>
              <a:t>7/5/2014</a:t>
            </a:fld>
            <a:endParaRPr lang="en-US">
              <a:solidFill>
                <a:srgbClr val="424456">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solidFill>
                <a:srgbClr val="424456">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1773277615"/>
      </p:ext>
    </p:extLst>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1" r:id="rId5"/>
    <p:sldLayoutId id="2147483972" r:id="rId6"/>
    <p:sldLayoutId id="2147483973" r:id="rId7"/>
    <p:sldLayoutId id="2147483974" r:id="rId8"/>
    <p:sldLayoutId id="2147483975" r:id="rId9"/>
    <p:sldLayoutId id="2147483976" r:id="rId10"/>
    <p:sldLayoutId id="2147483977" r:id="rId11"/>
  </p:sldLayoutIdLst>
  <p:transition spd="med">
    <p:wipe dir="r"/>
  </p:transition>
  <p:timing>
    <p:tnLst>
      <p:par>
        <p:cTn id="1" dur="indefinite" restart="never" nodeType="tmRoot"/>
      </p:par>
    </p:tnLst>
  </p:timing>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600000" scaled="0"/>
          <a:tileRect/>
        </a:gradFill>
        <a:effectLst/>
      </p:bgPr>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4C20196-9A0B-4C7C-86F3-3F7131967DEA}" type="datetimeFigureOut">
              <a:rPr lang="en-US" smtClean="0">
                <a:solidFill>
                  <a:srgbClr val="E7DEC9">
                    <a:shade val="50000"/>
                    <a:satMod val="200000"/>
                  </a:srgbClr>
                </a:solidFill>
              </a:rPr>
              <a:pPr/>
              <a:t>7/12/2014</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886790667"/>
      </p:ext>
    </p:extLst>
  </p:cSld>
  <p:clrMap bg1="lt1" tx1="dk1" bg2="lt2" tx2="dk2" accent1="accent1" accent2="accent2" accent3="accent3" accent4="accent4" accent5="accent5" accent6="accent6" hlink="hlink" folHlink="folHlink"/>
  <p:sldLayoutIdLst>
    <p:sldLayoutId id="2147483979" r:id="rId1"/>
    <p:sldLayoutId id="2147483980" r:id="rId2"/>
    <p:sldLayoutId id="2147483981" r:id="rId3"/>
    <p:sldLayoutId id="2147483982" r:id="rId4"/>
    <p:sldLayoutId id="2147483983" r:id="rId5"/>
    <p:sldLayoutId id="2147483984" r:id="rId6"/>
    <p:sldLayoutId id="2147483985" r:id="rId7"/>
    <p:sldLayoutId id="2147483986" r:id="rId8"/>
    <p:sldLayoutId id="2147483987" r:id="rId9"/>
    <p:sldLayoutId id="2147483988" r:id="rId10"/>
    <p:sldLayoutId id="2147483989"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600000" scaled="0"/>
          <a:tileRect/>
        </a:gradFill>
        <a:effectLst/>
      </p:bgPr>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4C20196-9A0B-4C7C-86F3-3F7131967DEA}" type="datetimeFigureOut">
              <a:rPr lang="en-US" smtClean="0">
                <a:solidFill>
                  <a:srgbClr val="E7DEC9">
                    <a:shade val="50000"/>
                    <a:satMod val="200000"/>
                  </a:srgbClr>
                </a:solidFill>
              </a:rPr>
              <a:pPr/>
              <a:t>7/12/2014</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807336760"/>
      </p:ext>
    </p:extLst>
  </p:cSld>
  <p:clrMap bg1="lt1" tx1="dk1" bg2="lt2" tx2="dk2" accent1="accent1" accent2="accent2" accent3="accent3" accent4="accent4" accent5="accent5" accent6="accent6" hlink="hlink" folHlink="folHlink"/>
  <p:sldLayoutIdLst>
    <p:sldLayoutId id="2147483991" r:id="rId1"/>
    <p:sldLayoutId id="2147483992" r:id="rId2"/>
    <p:sldLayoutId id="2147483993" r:id="rId3"/>
    <p:sldLayoutId id="2147483994" r:id="rId4"/>
    <p:sldLayoutId id="2147483995" r:id="rId5"/>
    <p:sldLayoutId id="2147483996" r:id="rId6"/>
    <p:sldLayoutId id="2147483997" r:id="rId7"/>
    <p:sldLayoutId id="2147483998" r:id="rId8"/>
    <p:sldLayoutId id="2147483999" r:id="rId9"/>
    <p:sldLayoutId id="2147484000" r:id="rId10"/>
    <p:sldLayoutId id="2147484001"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600000" scaled="0"/>
          <a:tileRect/>
        </a:gradFill>
        <a:effectLst/>
      </p:bgPr>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1396933249"/>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F0C67DB6-ECB3-4169-BA71-4F6E878983C3}" type="datetimeFigureOut">
              <a:rPr lang="en-US" smtClean="0">
                <a:solidFill>
                  <a:srgbClr val="C9C2D1">
                    <a:shade val="50000"/>
                    <a:satMod val="200000"/>
                  </a:srgbClr>
                </a:solidFill>
              </a:rPr>
              <a:pPr/>
              <a:t>7/5/2014</a:t>
            </a:fld>
            <a:endParaRPr lang="en-US">
              <a:solidFill>
                <a:srgbClr val="C9C2D1">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C9C2D1">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2003893009"/>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600000" scaled="0"/>
          <a:tileRect/>
        </a:gradFill>
        <a:effectLst/>
      </p:bgPr>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977545280"/>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600000" scaled="0"/>
          <a:tileRect/>
        </a:gradFill>
        <a:effectLst/>
      </p:bgPr>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2269586828"/>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600000" scaled="0"/>
          <a:tileRect/>
        </a:gradFill>
        <a:effectLst/>
      </p:bgPr>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2225017958"/>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600000" scaled="0"/>
          <a:tileRect/>
        </a:gradFill>
        <a:effectLst/>
      </p:bgPr>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346793965"/>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600000" scaled="0"/>
          <a:tileRect/>
        </a:gradFill>
        <a:effectLst/>
      </p:bgPr>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4C20196-9A0B-4C7C-86F3-3F7131967DEA}" type="datetimeFigureOut">
              <a:rPr lang="en-US" smtClean="0">
                <a:solidFill>
                  <a:srgbClr val="E7DEC9">
                    <a:shade val="50000"/>
                    <a:satMod val="200000"/>
                  </a:srgbClr>
                </a:solidFill>
              </a:rPr>
              <a:pPr/>
              <a:t>7/5/2014</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2670051458"/>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29.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9.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87.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95.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hyperlink" Target="http://www.youtube.com/watch?v=KSKIkXvqruI&amp;list=UUbDdmTlTwoCUx2p7nScbUCw&amp;index=4&amp;feature=plcp" TargetMode="External"/><Relationship Id="rId1" Type="http://schemas.openxmlformats.org/officeDocument/2006/relationships/slideLayout" Target="../slideLayouts/slideLayout156.xml"/><Relationship Id="rId4" Type="http://schemas.openxmlformats.org/officeDocument/2006/relationships/hyperlink" Target="https://www.youtube.com/watch?v=1BWWkXdOui4&amp;index=5&amp;list=UUbDdmTlTwoCUx2p7nScbUCw"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89.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4.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07.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96.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123.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www.youtube.com/watch?v=Vwigmktix2Y" TargetMode="External"/><Relationship Id="rId1" Type="http://schemas.openxmlformats.org/officeDocument/2006/relationships/slideLayout" Target="../slideLayouts/slideLayout12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06.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6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2.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xml"/><Relationship Id="rId1" Type="http://schemas.openxmlformats.org/officeDocument/2006/relationships/slideLayout" Target="../slideLayouts/slideLayout140.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5.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xml"/><Relationship Id="rId1" Type="http://schemas.openxmlformats.org/officeDocument/2006/relationships/slideLayout" Target="../slideLayouts/slideLayout173.xml"/><Relationship Id="rId4" Type="http://schemas.openxmlformats.org/officeDocument/2006/relationships/image" Target="../media/image37.jpeg"/></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188.xml"/></Relationships>
</file>

<file path=ppt/slides/_rels/slide33.xml.rels><?xml version="1.0" encoding="UTF-8" standalone="yes"?>
<Relationships xmlns="http://schemas.openxmlformats.org/package/2006/relationships"><Relationship Id="rId3" Type="http://schemas.openxmlformats.org/officeDocument/2006/relationships/hyperlink" Target="http://www.youtube.com/watch?v=4p_f7Df2-oM&amp;feature=related" TargetMode="External"/><Relationship Id="rId2" Type="http://schemas.openxmlformats.org/officeDocument/2006/relationships/image" Target="../media/image40.png"/><Relationship Id="rId1" Type="http://schemas.openxmlformats.org/officeDocument/2006/relationships/slideLayout" Target="../slideLayouts/slideLayout206.xml"/><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71.xml"/><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216.xml"/></Relationships>
</file>

<file path=ppt/slides/_rels/slide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www.youtube.com/watch?v=TgSIRjyQOgA" TargetMode="Externa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3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4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06.xml"/></Relationships>
</file>

<file path=ppt/slides/_rels/slide42.xml.rels><?xml version="1.0" encoding="UTF-8" standalone="yes"?>
<Relationships xmlns="http://schemas.openxmlformats.org/package/2006/relationships"><Relationship Id="rId8" Type="http://schemas.openxmlformats.org/officeDocument/2006/relationships/hyperlink" Target="http://www.youtube.com/watch?v=1qMqTZ-Jnbw&amp;feature=related" TargetMode="External"/><Relationship Id="rId13" Type="http://schemas.openxmlformats.org/officeDocument/2006/relationships/hyperlink" Target="http://www.youtube.com/watch?v=hSq4B_zHqPM" TargetMode="External"/><Relationship Id="rId3" Type="http://schemas.openxmlformats.org/officeDocument/2006/relationships/hyperlink" Target="http://www.youtube.com/watch?v=4p_f7Df2-oM&amp;feature=related" TargetMode="External"/><Relationship Id="rId7" Type="http://schemas.openxmlformats.org/officeDocument/2006/relationships/hyperlink" Target="http://www.youtube.com/watch?v=d82Dz1DW2BM&amp;feature=related" TargetMode="External"/><Relationship Id="rId12" Type="http://schemas.openxmlformats.org/officeDocument/2006/relationships/hyperlink" Target="http://www.youtube.com/watch?v=2TbDSi_K-FY&amp;NR=1&amp;feature=fvwp" TargetMode="External"/><Relationship Id="rId2" Type="http://schemas.openxmlformats.org/officeDocument/2006/relationships/hyperlink" Target="http://www.youtube.com/watch?v=20Ov0cDPZy8" TargetMode="External"/><Relationship Id="rId16" Type="http://schemas.openxmlformats.org/officeDocument/2006/relationships/image" Target="../media/image53.gif"/><Relationship Id="rId1" Type="http://schemas.openxmlformats.org/officeDocument/2006/relationships/slideLayout" Target="../slideLayouts/slideLayout222.xml"/><Relationship Id="rId6" Type="http://schemas.openxmlformats.org/officeDocument/2006/relationships/hyperlink" Target="http://www.youtube.com/watch?v=08tPHCdha34&amp;feature=related" TargetMode="External"/><Relationship Id="rId11" Type="http://schemas.openxmlformats.org/officeDocument/2006/relationships/hyperlink" Target="http://www.youtube.com/watch?v=cEDk5ysFiuw&amp;feature=related" TargetMode="External"/><Relationship Id="rId5" Type="http://schemas.openxmlformats.org/officeDocument/2006/relationships/hyperlink" Target="http://www.youtube.com/watch?v=zbxsmcT7GOk" TargetMode="External"/><Relationship Id="rId15" Type="http://schemas.openxmlformats.org/officeDocument/2006/relationships/image" Target="../media/image52.gif"/><Relationship Id="rId10" Type="http://schemas.openxmlformats.org/officeDocument/2006/relationships/hyperlink" Target="http://www.youtube.com/watch?v=oTRw66CnWLI&amp;feature=related" TargetMode="External"/><Relationship Id="rId4" Type="http://schemas.openxmlformats.org/officeDocument/2006/relationships/hyperlink" Target="http://www.youtube.com/watch?v=_PkzsMak6P8&amp;ob=nb_av2e" TargetMode="External"/><Relationship Id="rId9" Type="http://schemas.openxmlformats.org/officeDocument/2006/relationships/hyperlink" Target="http://www.youtube.com/watch?v=sJ90m9y4fx8&amp;feature=related" TargetMode="External"/><Relationship Id="rId14" Type="http://schemas.openxmlformats.org/officeDocument/2006/relationships/image" Target="../media/image51.gif"/></Relationships>
</file>

<file path=ppt/slides/_rels/slide43.xml.rels><?xml version="1.0" encoding="UTF-8" standalone="yes"?>
<Relationships xmlns="http://schemas.openxmlformats.org/package/2006/relationships"><Relationship Id="rId3" Type="http://schemas.openxmlformats.org/officeDocument/2006/relationships/hyperlink" Target="http://newsoffice.mit.edu/2014/synchronized-brain-waves-enable-rapid-learning-0612" TargetMode="External"/><Relationship Id="rId2" Type="http://schemas.openxmlformats.org/officeDocument/2006/relationships/hyperlink" Target="http://newsoffice.mit.edu/2011/mit150-brain-ai-symposium" TargetMode="External"/><Relationship Id="rId1" Type="http://schemas.openxmlformats.org/officeDocument/2006/relationships/slideLayout" Target="../slideLayouts/slideLayout74.xml"/></Relationships>
</file>

<file path=ppt/slides/_rels/slide44.xml.rels><?xml version="1.0" encoding="UTF-8" standalone="yes"?>
<Relationships xmlns="http://schemas.openxmlformats.org/package/2006/relationships"><Relationship Id="rId3" Type="http://schemas.openxmlformats.org/officeDocument/2006/relationships/hyperlink" Target="https://www.youtube.com/watch?v=sJ90m9y4fx8&amp;feature=related" TargetMode="External"/><Relationship Id="rId2" Type="http://schemas.openxmlformats.org/officeDocument/2006/relationships/hyperlink" Target="https://www.youtube.com/watch?v=oxHnRfhDmrk" TargetMode="External"/><Relationship Id="rId1" Type="http://schemas.openxmlformats.org/officeDocument/2006/relationships/slideLayout" Target="../slideLayouts/slideLayout79.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50.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66.xml"/></Relationships>
</file>

<file path=ppt/slides/_rels/slide7.xml.rels><?xml version="1.0" encoding="UTF-8" standalone="yes"?>
<Relationships xmlns="http://schemas.openxmlformats.org/package/2006/relationships"><Relationship Id="rId3" Type="http://schemas.openxmlformats.org/officeDocument/2006/relationships/hyperlink" Target="http://psychology.about.com/od/sensationandperception/ig/Optical-Illusions/spinning-dancer-illusion.htm" TargetMode="External"/><Relationship Id="rId2" Type="http://schemas.openxmlformats.org/officeDocument/2006/relationships/image" Target="../media/image15.jpeg"/><Relationship Id="rId1" Type="http://schemas.openxmlformats.org/officeDocument/2006/relationships/slideLayout" Target="../slideLayouts/slideLayout42.xml"/><Relationship Id="rId4" Type="http://schemas.openxmlformats.org/officeDocument/2006/relationships/hyperlink" Target="http://www.heraldsun.com.au/news/right-brain-v-left-brain/story-e6frf7jo-1111114603615"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55.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6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l"/>
            <a:r>
              <a:rPr lang="en-US" dirty="0" smtClean="0"/>
              <a:t>Dreams, Dreaming and the Subconscious</a:t>
            </a:r>
            <a:br>
              <a:rPr lang="en-US" dirty="0" smtClean="0"/>
            </a:br>
            <a:endParaRPr lang="en-US" dirty="0"/>
          </a:p>
        </p:txBody>
      </p:sp>
    </p:spTree>
    <p:extLst>
      <p:ext uri="{BB962C8B-B14F-4D97-AF65-F5344CB8AC3E}">
        <p14:creationId xmlns:p14="http://schemas.microsoft.com/office/powerpoint/2010/main" val="28257081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pPr lvl="0" defTabSz="914400">
              <a:spcBef>
                <a:spcPts val="0"/>
              </a:spcBef>
              <a:defRPr/>
            </a:pPr>
            <a:r>
              <a:rPr lang="en-US" sz="4300" kern="0" cap="none" dirty="0">
                <a:ln>
                  <a:noFill/>
                </a:ln>
                <a:solidFill>
                  <a:schemeClr val="tx1">
                    <a:lumMod val="95000"/>
                  </a:schemeClr>
                </a:solidFill>
                <a:effectLst>
                  <a:outerShdw blurRad="50000" dist="30000" dir="5400000" algn="tl" rotWithShape="0">
                    <a:srgbClr val="000000">
                      <a:alpha val="30000"/>
                    </a:srgbClr>
                  </a:outerShdw>
                </a:effectLst>
                <a:latin typeface="Gill Sans MT"/>
              </a:rPr>
              <a:t>Minds, </a:t>
            </a:r>
            <a:r>
              <a:rPr lang="en-US" sz="4300" kern="0" cap="none" dirty="0" smtClean="0">
                <a:ln>
                  <a:noFill/>
                </a:ln>
                <a:solidFill>
                  <a:schemeClr val="tx1">
                    <a:lumMod val="95000"/>
                  </a:schemeClr>
                </a:solidFill>
                <a:effectLst>
                  <a:outerShdw blurRad="50000" dist="30000" dir="5400000" algn="tl" rotWithShape="0">
                    <a:srgbClr val="000000">
                      <a:alpha val="30000"/>
                    </a:srgbClr>
                  </a:outerShdw>
                </a:effectLst>
                <a:latin typeface="Gill Sans MT"/>
              </a:rPr>
              <a:t>Brains,  </a:t>
            </a:r>
            <a:r>
              <a:rPr lang="en-US" sz="4300" kern="0" cap="none" dirty="0">
                <a:ln>
                  <a:noFill/>
                </a:ln>
                <a:solidFill>
                  <a:schemeClr val="tx1">
                    <a:lumMod val="95000"/>
                  </a:schemeClr>
                </a:solidFill>
                <a:effectLst>
                  <a:outerShdw blurRad="50000" dist="30000" dir="5400000" algn="tl" rotWithShape="0">
                    <a:srgbClr val="000000">
                      <a:alpha val="30000"/>
                    </a:srgbClr>
                  </a:outerShdw>
                </a:effectLst>
                <a:latin typeface="Gill Sans MT"/>
              </a:rPr>
              <a:t>and Machine</a:t>
            </a:r>
            <a:r>
              <a:rPr lang="en-US" sz="1800" kern="0" cap="none" dirty="0">
                <a:ln>
                  <a:noFill/>
                </a:ln>
                <a:solidFill>
                  <a:sysClr val="windowText" lastClr="000000"/>
                </a:solidFill>
                <a:latin typeface="Calibri"/>
              </a:rPr>
              <a:t/>
            </a:r>
            <a:br>
              <a:rPr lang="en-US" sz="1800" kern="0" cap="none" dirty="0">
                <a:ln>
                  <a:noFill/>
                </a:ln>
                <a:solidFill>
                  <a:sysClr val="windowText" lastClr="000000"/>
                </a:solidFill>
                <a:latin typeface="Calibri"/>
              </a:rPr>
            </a:br>
            <a:endParaRPr lang="en-US" dirty="0"/>
          </a:p>
        </p:txBody>
      </p:sp>
      <p:sp>
        <p:nvSpPr>
          <p:cNvPr id="6" name="Subtitle 5"/>
          <p:cNvSpPr>
            <a:spLocks noGrp="1"/>
          </p:cNvSpPr>
          <p:nvPr>
            <p:ph type="subTitle" idx="1"/>
          </p:nvPr>
        </p:nvSpPr>
        <p:spPr>
          <a:xfrm>
            <a:off x="685800" y="4343400"/>
            <a:ext cx="8001000" cy="1405467"/>
          </a:xfrm>
        </p:spPr>
        <p:txBody>
          <a:bodyPr>
            <a:normAutofit/>
          </a:bodyPr>
          <a:lstStyle/>
          <a:p>
            <a:pPr algn="l"/>
            <a:r>
              <a:rPr lang="en-US" sz="2400" dirty="0" smtClean="0"/>
              <a:t>What do we have in common ?</a:t>
            </a:r>
          </a:p>
          <a:p>
            <a:pPr algn="l"/>
            <a:r>
              <a:rPr lang="en-US" sz="2400" dirty="0" smtClean="0"/>
              <a:t>What makes a Human different from a Computer?</a:t>
            </a:r>
            <a:endParaRPr lang="en-US" sz="2400" dirty="0"/>
          </a:p>
        </p:txBody>
      </p:sp>
      <p:sp>
        <p:nvSpPr>
          <p:cNvPr id="4" name="Rectangle 3"/>
          <p:cNvSpPr/>
          <p:nvPr/>
        </p:nvSpPr>
        <p:spPr>
          <a:xfrm>
            <a:off x="2286000" y="2721114"/>
            <a:ext cx="4572000" cy="369332"/>
          </a:xfrm>
          <a:prstGeom prst="rect">
            <a:avLst/>
          </a:prstGeom>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ysClr val="windowText" lastClr="000000"/>
              </a:solidFill>
              <a:effectLst/>
              <a:uLnTx/>
              <a:uFillTx/>
            </a:endParaRPr>
          </a:p>
        </p:txBody>
      </p:sp>
    </p:spTree>
    <p:extLst>
      <p:ext uri="{BB962C8B-B14F-4D97-AF65-F5344CB8AC3E}">
        <p14:creationId xmlns:p14="http://schemas.microsoft.com/office/powerpoint/2010/main" val="24917019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Minds, Brain,  and Machine</a:t>
            </a:r>
            <a:endParaRPr lang="en-US" dirty="0"/>
          </a:p>
        </p:txBody>
      </p:sp>
      <p:sp>
        <p:nvSpPr>
          <p:cNvPr id="7" name="Content Placeholder 6"/>
          <p:cNvSpPr>
            <a:spLocks noGrp="1"/>
          </p:cNvSpPr>
          <p:nvPr>
            <p:ph idx="1"/>
          </p:nvPr>
        </p:nvSpPr>
        <p:spPr>
          <a:xfrm>
            <a:off x="1435608" y="1219200"/>
            <a:ext cx="7498080" cy="5029200"/>
          </a:xfrm>
        </p:spPr>
        <p:txBody>
          <a:bodyPr/>
          <a:lstStyle/>
          <a:p>
            <a:pPr>
              <a:buNone/>
            </a:pPr>
            <a:r>
              <a:rPr lang="en-US" sz="2000" dirty="0" smtClean="0"/>
              <a:t>Both:</a:t>
            </a:r>
          </a:p>
          <a:p>
            <a:pPr>
              <a:buNone/>
            </a:pPr>
            <a:r>
              <a:rPr lang="en-US" sz="2000" dirty="0" smtClean="0">
                <a:solidFill>
                  <a:srgbClr val="0070C0"/>
                </a:solidFill>
              </a:rPr>
              <a:t>Both use electrical pulses</a:t>
            </a:r>
          </a:p>
          <a:p>
            <a:pPr>
              <a:buNone/>
            </a:pPr>
            <a:r>
              <a:rPr lang="en-US" sz="2000" dirty="0" smtClean="0">
                <a:solidFill>
                  <a:srgbClr val="0070C0"/>
                </a:solidFill>
              </a:rPr>
              <a:t>Can communicate</a:t>
            </a:r>
          </a:p>
          <a:p>
            <a:pPr>
              <a:buNone/>
            </a:pPr>
            <a:r>
              <a:rPr lang="en-US" sz="2000" dirty="0" smtClean="0">
                <a:solidFill>
                  <a:srgbClr val="0070C0"/>
                </a:solidFill>
              </a:rPr>
              <a:t>Transmit information</a:t>
            </a:r>
          </a:p>
          <a:p>
            <a:pPr>
              <a:buNone/>
            </a:pPr>
            <a:r>
              <a:rPr lang="en-US" sz="2000" dirty="0" smtClean="0">
                <a:solidFill>
                  <a:srgbClr val="0070C0"/>
                </a:solidFill>
              </a:rPr>
              <a:t>Have memory that grows and can be expanded, supplemented</a:t>
            </a:r>
          </a:p>
          <a:p>
            <a:pPr>
              <a:buNone/>
            </a:pPr>
            <a:r>
              <a:rPr lang="en-US" sz="2000" dirty="0" smtClean="0">
                <a:solidFill>
                  <a:srgbClr val="0070C0"/>
                </a:solidFill>
              </a:rPr>
              <a:t>Adapt and learn</a:t>
            </a:r>
          </a:p>
          <a:p>
            <a:pPr>
              <a:buNone/>
            </a:pPr>
            <a:r>
              <a:rPr lang="en-US" sz="2000" dirty="0" smtClean="0">
                <a:solidFill>
                  <a:srgbClr val="0070C0"/>
                </a:solidFill>
              </a:rPr>
              <a:t>Evolve with time</a:t>
            </a:r>
          </a:p>
          <a:p>
            <a:pPr>
              <a:buNone/>
            </a:pPr>
            <a:r>
              <a:rPr lang="en-US" sz="2000" dirty="0" smtClean="0">
                <a:solidFill>
                  <a:srgbClr val="0070C0"/>
                </a:solidFill>
              </a:rPr>
              <a:t>Need Energy</a:t>
            </a:r>
          </a:p>
          <a:p>
            <a:pPr>
              <a:buNone/>
            </a:pPr>
            <a:r>
              <a:rPr lang="en-US" sz="2000" dirty="0" smtClean="0">
                <a:solidFill>
                  <a:srgbClr val="0070C0"/>
                </a:solidFill>
              </a:rPr>
              <a:t>Can be Damaged</a:t>
            </a:r>
          </a:p>
          <a:p>
            <a:pPr>
              <a:buNone/>
            </a:pPr>
            <a:r>
              <a:rPr lang="en-US" sz="2000" dirty="0" smtClean="0">
                <a:solidFill>
                  <a:srgbClr val="0070C0"/>
                </a:solidFill>
              </a:rPr>
              <a:t>Change and can be modified</a:t>
            </a:r>
          </a:p>
          <a:p>
            <a:pPr>
              <a:buNone/>
            </a:pPr>
            <a:r>
              <a:rPr lang="en-US" sz="2000" dirty="0" smtClean="0">
                <a:solidFill>
                  <a:srgbClr val="0070C0"/>
                </a:solidFill>
              </a:rPr>
              <a:t>Speak</a:t>
            </a:r>
          </a:p>
          <a:p>
            <a:pPr>
              <a:buNone/>
            </a:pPr>
            <a:r>
              <a:rPr lang="en-US" sz="2000" dirty="0" smtClean="0">
                <a:solidFill>
                  <a:srgbClr val="0070C0"/>
                </a:solidFill>
              </a:rPr>
              <a:t>What about thinking?</a:t>
            </a:r>
          </a:p>
          <a:p>
            <a:pPr>
              <a:buNone/>
            </a:pPr>
            <a:endParaRPr lang="en-US" dirty="0"/>
          </a:p>
        </p:txBody>
      </p:sp>
    </p:spTree>
    <p:extLst>
      <p:ext uri="{BB962C8B-B14F-4D97-AF65-F5344CB8AC3E}">
        <p14:creationId xmlns:p14="http://schemas.microsoft.com/office/powerpoint/2010/main" val="20801117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sz="half" idx="1"/>
          </p:nvPr>
        </p:nvSpPr>
        <p:spPr>
          <a:xfrm>
            <a:off x="1150257" y="1447800"/>
            <a:ext cx="3746501" cy="3649134"/>
          </a:xfrm>
        </p:spPr>
        <p:txBody>
          <a:bodyPr/>
          <a:lstStyle/>
          <a:p>
            <a:pPr>
              <a:buNone/>
            </a:pPr>
            <a:endParaRPr lang="en-US" dirty="0" smtClean="0"/>
          </a:p>
          <a:p>
            <a:pPr>
              <a:buNone/>
            </a:pPr>
            <a:endParaRPr lang="en-US" sz="2000" dirty="0" smtClean="0"/>
          </a:p>
          <a:p>
            <a:pPr>
              <a:buNone/>
            </a:pPr>
            <a:r>
              <a:rPr lang="en-US" sz="2000" dirty="0" smtClean="0"/>
              <a:t>Coma means deep sleep- </a:t>
            </a:r>
          </a:p>
          <a:p>
            <a:pPr lvl="1"/>
            <a:r>
              <a:rPr lang="en-US" sz="2000" dirty="0" smtClean="0"/>
              <a:t>but is it deep sleep?</a:t>
            </a:r>
            <a:endParaRPr lang="en-US" sz="2000" dirty="0"/>
          </a:p>
        </p:txBody>
      </p:sp>
      <p:pic>
        <p:nvPicPr>
          <p:cNvPr id="10" name="Picture 9" descr="what is a coam.jpeg"/>
          <p:cNvPicPr>
            <a:picLocks noChangeAspect="1"/>
          </p:cNvPicPr>
          <p:nvPr/>
        </p:nvPicPr>
        <p:blipFill>
          <a:blip r:embed="rId3" cstate="print"/>
          <a:stretch>
            <a:fillRect/>
          </a:stretch>
        </p:blipFill>
        <p:spPr>
          <a:xfrm>
            <a:off x="1161143" y="762000"/>
            <a:ext cx="4630057" cy="1676400"/>
          </a:xfrm>
          <a:prstGeom prst="rect">
            <a:avLst/>
          </a:prstGeom>
        </p:spPr>
      </p:pic>
    </p:spTree>
    <p:extLst>
      <p:ext uri="{BB962C8B-B14F-4D97-AF65-F5344CB8AC3E}">
        <p14:creationId xmlns:p14="http://schemas.microsoft.com/office/powerpoint/2010/main" val="3293347513"/>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2286000"/>
            <a:ext cx="30480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99316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1200000" scaled="0"/>
          <a:tileRect/>
        </a:gradFill>
        <a:effectLst/>
      </p:bgPr>
    </p:bg>
    <p:spTree>
      <p:nvGrpSpPr>
        <p:cNvPr id="1" name=""/>
        <p:cNvGrpSpPr/>
        <p:nvPr/>
      </p:nvGrpSpPr>
      <p:grpSpPr>
        <a:xfrm>
          <a:off x="0" y="0"/>
          <a:ext cx="0" cy="0"/>
          <a:chOff x="0" y="0"/>
          <a:chExt cx="0" cy="0"/>
        </a:xfrm>
      </p:grpSpPr>
      <p:sp>
        <p:nvSpPr>
          <p:cNvPr id="9" name="Title 8"/>
          <p:cNvSpPr>
            <a:spLocks noGrp="1"/>
          </p:cNvSpPr>
          <p:nvPr>
            <p:ph type="title"/>
          </p:nvPr>
        </p:nvSpPr>
        <p:spPr>
          <a:xfrm>
            <a:off x="2590800" y="2133600"/>
            <a:ext cx="6400800" cy="2286000"/>
          </a:xfrm>
        </p:spPr>
        <p:txBody>
          <a:bodyPr/>
          <a:lstStyle/>
          <a:p>
            <a:r>
              <a:rPr lang="en-US" dirty="0" smtClean="0">
                <a:solidFill>
                  <a:schemeClr val="accent5">
                    <a:lumMod val="50000"/>
                  </a:schemeClr>
                </a:solidFill>
              </a:rPr>
              <a:t>Is it possible to share Thoughts and dreams?</a:t>
            </a:r>
            <a:endParaRPr lang="en-US" dirty="0">
              <a:solidFill>
                <a:schemeClr val="accent5">
                  <a:lumMod val="50000"/>
                </a:schemeClr>
              </a:solidFill>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4419600"/>
            <a:ext cx="2859087"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73020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Clive </a:t>
            </a:r>
            <a:r>
              <a:rPr lang="en-US" dirty="0" err="1" smtClean="0"/>
              <a:t>Waring</a:t>
            </a:r>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2895600"/>
            <a:ext cx="2640013" cy="174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600200" y="1981200"/>
            <a:ext cx="5425588" cy="369332"/>
          </a:xfrm>
          <a:prstGeom prst="rect">
            <a:avLst/>
          </a:prstGeom>
          <a:noFill/>
        </p:spPr>
        <p:txBody>
          <a:bodyPr wrap="none" rtlCol="0">
            <a:spAutoFit/>
          </a:bodyPr>
          <a:lstStyle/>
          <a:p>
            <a:r>
              <a:rPr lang="en-US" dirty="0" smtClean="0"/>
              <a:t>He has no short-term memory but has implicit memory</a:t>
            </a:r>
            <a:endParaRPr lang="en-US" dirty="0"/>
          </a:p>
        </p:txBody>
      </p:sp>
    </p:spTree>
    <p:extLst>
      <p:ext uri="{BB962C8B-B14F-4D97-AF65-F5344CB8AC3E}">
        <p14:creationId xmlns:p14="http://schemas.microsoft.com/office/powerpoint/2010/main" val="14680577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Are you </a:t>
            </a:r>
            <a:r>
              <a:rPr lang="en-US" smtClean="0"/>
              <a:t>a dreamer?</a:t>
            </a:r>
            <a:endParaRPr lang="en-US" dirty="0"/>
          </a:p>
        </p:txBody>
      </p:sp>
      <p:sp>
        <p:nvSpPr>
          <p:cNvPr id="3" name="Rectangle 2"/>
          <p:cNvSpPr/>
          <p:nvPr/>
        </p:nvSpPr>
        <p:spPr>
          <a:xfrm>
            <a:off x="1600200" y="5638800"/>
            <a:ext cx="4526175" cy="369332"/>
          </a:xfrm>
          <a:prstGeom prst="rect">
            <a:avLst/>
          </a:prstGeom>
        </p:spPr>
        <p:txBody>
          <a:bodyPr wrap="none">
            <a:spAutoFit/>
          </a:bodyPr>
          <a:lstStyle/>
          <a:p>
            <a:r>
              <a:rPr lang="en-US" dirty="0">
                <a:solidFill>
                  <a:prstClr val="black"/>
                </a:solidFill>
              </a:rPr>
              <a:t>http://www.youtube.com/watch?v=9yJE1iiO0qI</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656497"/>
            <a:ext cx="2552700" cy="1790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438948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sz="2200" dirty="0" smtClean="0">
                <a:solidFill>
                  <a:srgbClr val="002060"/>
                </a:solidFill>
              </a:rPr>
              <a:t>Theory  (#2 of 6)</a:t>
            </a:r>
            <a:r>
              <a:rPr lang="en-US" sz="2700" dirty="0" smtClean="0">
                <a:solidFill>
                  <a:srgbClr val="002060"/>
                </a:solidFill>
              </a:rPr>
              <a:t/>
            </a:r>
            <a:br>
              <a:rPr lang="en-US" sz="2700" dirty="0" smtClean="0">
                <a:solidFill>
                  <a:srgbClr val="002060"/>
                </a:solidFill>
              </a:rPr>
            </a:br>
            <a:r>
              <a:rPr lang="en-US" sz="2700" dirty="0" smtClean="0">
                <a:solidFill>
                  <a:srgbClr val="002060"/>
                </a:solidFill>
              </a:rPr>
              <a:t>Matt </a:t>
            </a:r>
            <a:r>
              <a:rPr lang="en-US" sz="2700" dirty="0">
                <a:solidFill>
                  <a:srgbClr val="002060"/>
                </a:solidFill>
              </a:rPr>
              <a:t>Wilson, </a:t>
            </a:r>
            <a:r>
              <a:rPr lang="en-US" sz="2700" dirty="0" smtClean="0">
                <a:solidFill>
                  <a:srgbClr val="002060"/>
                </a:solidFill>
              </a:rPr>
              <a:t> MIT </a:t>
            </a:r>
            <a:r>
              <a:rPr lang="en-US" sz="2700" dirty="0">
                <a:solidFill>
                  <a:srgbClr val="002060"/>
                </a:solidFill>
              </a:rPr>
              <a:t>Center for Learning and </a:t>
            </a:r>
            <a:r>
              <a:rPr lang="en-US" sz="2700" dirty="0" smtClean="0">
                <a:solidFill>
                  <a:srgbClr val="002060"/>
                </a:solidFill>
              </a:rPr>
              <a:t>Memory</a:t>
            </a:r>
            <a:br>
              <a:rPr lang="en-US" sz="2700" dirty="0" smtClean="0">
                <a:solidFill>
                  <a:srgbClr val="002060"/>
                </a:solidFill>
              </a:rPr>
            </a:br>
            <a:r>
              <a:rPr lang="en-US" sz="2800" b="1" dirty="0" smtClean="0">
                <a:solidFill>
                  <a:srgbClr val="002060"/>
                </a:solidFill>
              </a:rPr>
              <a:t>Dreams Create Wisdom</a:t>
            </a:r>
            <a:endParaRPr lang="en-US" sz="2800" b="1" dirty="0">
              <a:solidFill>
                <a:srgbClr val="002060"/>
              </a:solidFill>
            </a:endParaRPr>
          </a:p>
        </p:txBody>
      </p:sp>
      <p:sp>
        <p:nvSpPr>
          <p:cNvPr id="5" name="Content Placeholder 4"/>
          <p:cNvSpPr>
            <a:spLocks noGrp="1"/>
          </p:cNvSpPr>
          <p:nvPr>
            <p:ph idx="1"/>
          </p:nvPr>
        </p:nvSpPr>
        <p:spPr>
          <a:xfrm>
            <a:off x="3363685" y="3124200"/>
            <a:ext cx="5943600" cy="1680309"/>
          </a:xfrm>
          <a:ln w="28575">
            <a:noFill/>
          </a:ln>
        </p:spPr>
        <p:txBody>
          <a:bodyPr tIns="91440" bIns="91440">
            <a:normAutofit fontScale="55000" lnSpcReduction="20000"/>
          </a:bodyPr>
          <a:lstStyle/>
          <a:p>
            <a:pPr marL="82296" indent="0">
              <a:buNone/>
            </a:pPr>
            <a:endParaRPr lang="en-US" sz="3300" dirty="0" smtClean="0">
              <a:solidFill>
                <a:schemeClr val="accent6">
                  <a:lumMod val="50000"/>
                </a:schemeClr>
              </a:solidFill>
            </a:endParaRPr>
          </a:p>
          <a:p>
            <a:pPr marL="82296" indent="0">
              <a:buNone/>
            </a:pPr>
            <a:r>
              <a:rPr lang="en-US" sz="3300" dirty="0" smtClean="0">
                <a:solidFill>
                  <a:schemeClr val="accent6">
                    <a:lumMod val="50000"/>
                  </a:schemeClr>
                </a:solidFill>
              </a:rPr>
              <a:t>His test:   He </a:t>
            </a:r>
            <a:r>
              <a:rPr lang="en-US" sz="3300" dirty="0">
                <a:solidFill>
                  <a:schemeClr val="accent6">
                    <a:lumMod val="50000"/>
                  </a:schemeClr>
                </a:solidFill>
              </a:rPr>
              <a:t>put rats in mazes during the </a:t>
            </a:r>
            <a:r>
              <a:rPr lang="en-US" sz="3300" dirty="0" smtClean="0">
                <a:solidFill>
                  <a:schemeClr val="accent6">
                    <a:lumMod val="50000"/>
                  </a:schemeClr>
                </a:solidFill>
              </a:rPr>
              <a:t>day &amp; </a:t>
            </a:r>
            <a:r>
              <a:rPr lang="en-US" sz="3300" dirty="0">
                <a:solidFill>
                  <a:schemeClr val="accent6">
                    <a:lumMod val="50000"/>
                  </a:schemeClr>
                </a:solidFill>
              </a:rPr>
              <a:t>recorded what neurons fired in what patterns as the rats negotiated the maze.  </a:t>
            </a:r>
            <a:r>
              <a:rPr lang="en-US" sz="3300" dirty="0" smtClean="0">
                <a:solidFill>
                  <a:schemeClr val="accent6">
                    <a:lumMod val="50000"/>
                  </a:schemeClr>
                </a:solidFill>
              </a:rPr>
              <a:t>In REM </a:t>
            </a:r>
            <a:r>
              <a:rPr lang="en-US" sz="3300" dirty="0">
                <a:solidFill>
                  <a:schemeClr val="accent6">
                    <a:lumMod val="50000"/>
                  </a:schemeClr>
                </a:solidFill>
              </a:rPr>
              <a:t>sleep, </a:t>
            </a:r>
            <a:r>
              <a:rPr lang="en-US" sz="3300" dirty="0" smtClean="0">
                <a:solidFill>
                  <a:schemeClr val="accent6">
                    <a:lumMod val="50000"/>
                  </a:schemeClr>
                </a:solidFill>
              </a:rPr>
              <a:t>the </a:t>
            </a:r>
            <a:r>
              <a:rPr lang="en-US" sz="3300" dirty="0">
                <a:solidFill>
                  <a:schemeClr val="accent6">
                    <a:lumMod val="50000"/>
                  </a:schemeClr>
                </a:solidFill>
              </a:rPr>
              <a:t>same neuron patterns fired  </a:t>
            </a:r>
            <a:r>
              <a:rPr lang="en-US" sz="3300" dirty="0" smtClean="0">
                <a:solidFill>
                  <a:schemeClr val="accent6">
                    <a:lumMod val="50000"/>
                  </a:schemeClr>
                </a:solidFill>
              </a:rPr>
              <a:t>  that </a:t>
            </a:r>
            <a:r>
              <a:rPr lang="en-US" sz="3300" dirty="0">
                <a:solidFill>
                  <a:schemeClr val="accent6">
                    <a:lumMod val="50000"/>
                  </a:schemeClr>
                </a:solidFill>
              </a:rPr>
              <a:t>had fired at </a:t>
            </a:r>
            <a:r>
              <a:rPr lang="en-US" sz="3300" dirty="0" smtClean="0">
                <a:solidFill>
                  <a:schemeClr val="accent6">
                    <a:lumMod val="50000"/>
                  </a:schemeClr>
                </a:solidFill>
              </a:rPr>
              <a:t>important </a:t>
            </a:r>
            <a:r>
              <a:rPr lang="en-US" sz="3300" dirty="0">
                <a:solidFill>
                  <a:schemeClr val="accent6">
                    <a:lumMod val="50000"/>
                  </a:schemeClr>
                </a:solidFill>
              </a:rPr>
              <a:t>turning points in the maze. </a:t>
            </a:r>
            <a:endParaRPr lang="en-US" sz="3300" dirty="0" smtClean="0">
              <a:solidFill>
                <a:schemeClr val="accent6">
                  <a:lumMod val="50000"/>
                </a:schemeClr>
              </a:solidFill>
            </a:endParaRPr>
          </a:p>
          <a:p>
            <a:endParaRPr lang="en-US" sz="2100" dirty="0" smtClean="0">
              <a:solidFill>
                <a:srgbClr val="002060"/>
              </a:solidFill>
            </a:endParaRPr>
          </a:p>
        </p:txBody>
      </p:sp>
      <p:pic>
        <p:nvPicPr>
          <p:cNvPr id="6" name="Picture 5"/>
          <p:cNvPicPr>
            <a:picLocks noChangeAspect="1"/>
          </p:cNvPicPr>
          <p:nvPr/>
        </p:nvPicPr>
        <p:blipFill rotWithShape="1">
          <a:blip r:embed="rId2"/>
          <a:srcRect b="12376"/>
          <a:stretch/>
        </p:blipFill>
        <p:spPr>
          <a:xfrm>
            <a:off x="266301" y="2063969"/>
            <a:ext cx="2939542" cy="2829308"/>
          </a:xfrm>
          <a:prstGeom prst="rect">
            <a:avLst/>
          </a:prstGeom>
        </p:spPr>
      </p:pic>
      <p:sp>
        <p:nvSpPr>
          <p:cNvPr id="7" name="TextBox 6"/>
          <p:cNvSpPr txBox="1"/>
          <p:nvPr/>
        </p:nvSpPr>
        <p:spPr>
          <a:xfrm>
            <a:off x="3363685" y="2322397"/>
            <a:ext cx="5715000" cy="923330"/>
          </a:xfrm>
          <a:prstGeom prst="rect">
            <a:avLst/>
          </a:prstGeom>
          <a:noFill/>
          <a:ln w="19050">
            <a:solidFill>
              <a:schemeClr val="accent3">
                <a:lumMod val="75000"/>
              </a:schemeClr>
            </a:solidFill>
          </a:ln>
        </p:spPr>
        <p:txBody>
          <a:bodyPr wrap="square" rtlCol="0">
            <a:spAutoFit/>
          </a:bodyPr>
          <a:lstStyle/>
          <a:p>
            <a:r>
              <a:rPr lang="en-US" dirty="0">
                <a:solidFill>
                  <a:srgbClr val="002060"/>
                </a:solidFill>
              </a:rPr>
              <a:t>we </a:t>
            </a:r>
            <a:r>
              <a:rPr lang="en-US" dirty="0">
                <a:solidFill>
                  <a:srgbClr val="002060"/>
                </a:solidFill>
              </a:rPr>
              <a:t>encode memory </a:t>
            </a:r>
            <a:r>
              <a:rPr lang="en-US" dirty="0">
                <a:solidFill>
                  <a:srgbClr val="002060"/>
                </a:solidFill>
              </a:rPr>
              <a:t>to long-term memory when we sleep</a:t>
            </a:r>
          </a:p>
          <a:p>
            <a:pPr marL="285750" indent="-285750">
              <a:buFont typeface="Arial" panose="020B0604020202020204" pitchFamily="34" charset="0"/>
              <a:buChar char="•"/>
            </a:pPr>
            <a:r>
              <a:rPr lang="en-US" dirty="0">
                <a:solidFill>
                  <a:srgbClr val="002060"/>
                </a:solidFill>
              </a:rPr>
              <a:t>Dreams </a:t>
            </a:r>
            <a:r>
              <a:rPr lang="en-US" i="1" dirty="0">
                <a:solidFill>
                  <a:srgbClr val="002060"/>
                </a:solidFill>
              </a:rPr>
              <a:t>sort</a:t>
            </a:r>
            <a:r>
              <a:rPr lang="en-US" dirty="0">
                <a:solidFill>
                  <a:srgbClr val="002060"/>
                </a:solidFill>
              </a:rPr>
              <a:t> through memories, to determine </a:t>
            </a:r>
            <a:r>
              <a:rPr lang="en-US" i="1" dirty="0">
                <a:solidFill>
                  <a:srgbClr val="002060"/>
                </a:solidFill>
              </a:rPr>
              <a:t>which</a:t>
            </a:r>
            <a:r>
              <a:rPr lang="en-US" dirty="0">
                <a:solidFill>
                  <a:srgbClr val="002060"/>
                </a:solidFill>
              </a:rPr>
              <a:t> </a:t>
            </a:r>
          </a:p>
          <a:p>
            <a:r>
              <a:rPr lang="en-US" dirty="0">
                <a:solidFill>
                  <a:srgbClr val="002060"/>
                </a:solidFill>
              </a:rPr>
              <a:t>      ones </a:t>
            </a:r>
            <a:r>
              <a:rPr lang="en-US" dirty="0">
                <a:solidFill>
                  <a:srgbClr val="002060"/>
                </a:solidFill>
              </a:rPr>
              <a:t>to retain and which to lose. </a:t>
            </a:r>
          </a:p>
        </p:txBody>
      </p:sp>
      <p:sp>
        <p:nvSpPr>
          <p:cNvPr id="8" name="TextBox 7"/>
          <p:cNvSpPr txBox="1"/>
          <p:nvPr/>
        </p:nvSpPr>
        <p:spPr>
          <a:xfrm>
            <a:off x="1392065" y="1417638"/>
            <a:ext cx="7465423" cy="646331"/>
          </a:xfrm>
          <a:prstGeom prst="rect">
            <a:avLst/>
          </a:prstGeom>
          <a:noFill/>
        </p:spPr>
        <p:txBody>
          <a:bodyPr wrap="square" rtlCol="0">
            <a:spAutoFit/>
          </a:bodyPr>
          <a:lstStyle/>
          <a:p>
            <a:r>
              <a:rPr lang="en-US" dirty="0">
                <a:solidFill>
                  <a:srgbClr val="7030A0"/>
                </a:solidFill>
              </a:rPr>
              <a:t>“Sleep </a:t>
            </a:r>
            <a:r>
              <a:rPr lang="en-US" dirty="0">
                <a:solidFill>
                  <a:srgbClr val="7030A0"/>
                </a:solidFill>
              </a:rPr>
              <a:t>turns a flood of daily information into what we call wisdom: </a:t>
            </a:r>
            <a:endParaRPr lang="en-US" dirty="0">
              <a:solidFill>
                <a:srgbClr val="7030A0"/>
              </a:solidFill>
            </a:endParaRPr>
          </a:p>
          <a:p>
            <a:r>
              <a:rPr lang="en-US" dirty="0">
                <a:solidFill>
                  <a:srgbClr val="7030A0"/>
                </a:solidFill>
              </a:rPr>
              <a:t>the </a:t>
            </a:r>
            <a:r>
              <a:rPr lang="en-US" dirty="0">
                <a:solidFill>
                  <a:srgbClr val="7030A0"/>
                </a:solidFill>
              </a:rPr>
              <a:t>stuff that makes us smart for when we come across future </a:t>
            </a:r>
            <a:r>
              <a:rPr lang="en-US" dirty="0">
                <a:solidFill>
                  <a:srgbClr val="7030A0"/>
                </a:solidFill>
              </a:rPr>
              <a:t>decisions”</a:t>
            </a:r>
            <a:endParaRPr lang="en-US" dirty="0">
              <a:solidFill>
                <a:srgbClr val="7030A0"/>
              </a:solidFill>
            </a:endParaRPr>
          </a:p>
        </p:txBody>
      </p:sp>
      <p:pic>
        <p:nvPicPr>
          <p:cNvPr id="9" name="Picture 8"/>
          <p:cNvPicPr>
            <a:picLocks noChangeAspect="1"/>
          </p:cNvPicPr>
          <p:nvPr/>
        </p:nvPicPr>
        <p:blipFill>
          <a:blip r:embed="rId3"/>
          <a:stretch>
            <a:fillRect/>
          </a:stretch>
        </p:blipFill>
        <p:spPr>
          <a:xfrm>
            <a:off x="3421162" y="4530725"/>
            <a:ext cx="1912838" cy="1504565"/>
          </a:xfrm>
          <a:prstGeom prst="rect">
            <a:avLst/>
          </a:prstGeom>
        </p:spPr>
      </p:pic>
      <p:sp>
        <p:nvSpPr>
          <p:cNvPr id="10" name="Rectangle 9"/>
          <p:cNvSpPr/>
          <p:nvPr/>
        </p:nvSpPr>
        <p:spPr>
          <a:xfrm>
            <a:off x="2509810" y="6117957"/>
            <a:ext cx="6336792" cy="707886"/>
          </a:xfrm>
          <a:prstGeom prst="rect">
            <a:avLst/>
          </a:prstGeom>
        </p:spPr>
        <p:txBody>
          <a:bodyPr wrap="square">
            <a:spAutoFit/>
          </a:bodyPr>
          <a:lstStyle/>
          <a:p>
            <a:pPr marL="365760" indent="-283464">
              <a:spcBef>
                <a:spcPts val="600"/>
              </a:spcBef>
              <a:buClr>
                <a:srgbClr val="3891A7"/>
              </a:buClr>
              <a:buSzPct val="80000"/>
              <a:buFont typeface="Wingdings 2"/>
              <a:buChar char=""/>
            </a:pPr>
            <a:r>
              <a:rPr lang="en-US" sz="2000" dirty="0">
                <a:solidFill>
                  <a:srgbClr val="7030A0"/>
                </a:solidFill>
              </a:rPr>
              <a:t>In other words, he saw that the rats were dreaming of important junctures in their day</a:t>
            </a:r>
            <a:r>
              <a:rPr lang="en-US" dirty="0">
                <a:solidFill>
                  <a:srgbClr val="7030A0"/>
                </a:solidFill>
              </a:rPr>
              <a:t>. </a:t>
            </a:r>
          </a:p>
        </p:txBody>
      </p:sp>
    </p:spTree>
    <p:extLst>
      <p:ext uri="{BB962C8B-B14F-4D97-AF65-F5344CB8AC3E}">
        <p14:creationId xmlns:p14="http://schemas.microsoft.com/office/powerpoint/2010/main" val="9556091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19963" y="6019800"/>
            <a:ext cx="7772400" cy="553998"/>
          </a:xfrm>
          <a:prstGeom prst="rect">
            <a:avLst/>
          </a:prstGeom>
        </p:spPr>
        <p:txBody>
          <a:bodyPr wrap="square">
            <a:spAutoFit/>
          </a:bodyPr>
          <a:lstStyle/>
          <a:p>
            <a:r>
              <a:rPr lang="en-US" sz="1200" dirty="0" smtClean="0">
                <a:solidFill>
                  <a:prstClr val="black"/>
                </a:solidFill>
                <a:hlinkClick r:id="rId2"/>
              </a:rPr>
              <a:t>http</a:t>
            </a:r>
            <a:r>
              <a:rPr lang="en-US" sz="1200" dirty="0">
                <a:solidFill>
                  <a:prstClr val="black"/>
                </a:solidFill>
                <a:hlinkClick r:id="rId2"/>
              </a:rPr>
              <a:t>://</a:t>
            </a:r>
            <a:r>
              <a:rPr lang="en-US" sz="1200" dirty="0" smtClean="0">
                <a:solidFill>
                  <a:prstClr val="black"/>
                </a:solidFill>
                <a:hlinkClick r:id="rId2"/>
              </a:rPr>
              <a:t>www.youtube.com/watch?v=KSKIkXvqruI&amp;list=UUbDdmTlTwoCUx2p7nScbUCw&amp;index=4&amp;feature=plcp</a:t>
            </a:r>
            <a:endParaRPr lang="en-US" sz="1200" dirty="0" smtClean="0">
              <a:solidFill>
                <a:prstClr val="black"/>
              </a:solidFill>
            </a:endParaRPr>
          </a:p>
          <a:p>
            <a:endParaRPr lang="en-US" dirty="0">
              <a:solidFill>
                <a:prstClr val="black"/>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6612" y="2471737"/>
            <a:ext cx="2390775" cy="1914525"/>
          </a:xfrm>
          <a:prstGeom prst="rect">
            <a:avLst/>
          </a:prstGeom>
        </p:spPr>
      </p:pic>
      <p:sp>
        <p:nvSpPr>
          <p:cNvPr id="3" name="TextBox 2"/>
          <p:cNvSpPr txBox="1"/>
          <p:nvPr/>
        </p:nvSpPr>
        <p:spPr>
          <a:xfrm>
            <a:off x="1084521" y="5340720"/>
            <a:ext cx="8229600" cy="738664"/>
          </a:xfrm>
          <a:prstGeom prst="rect">
            <a:avLst/>
          </a:prstGeom>
          <a:noFill/>
        </p:spPr>
        <p:txBody>
          <a:bodyPr wrap="square" rtlCol="0">
            <a:spAutoFit/>
          </a:bodyPr>
          <a:lstStyle/>
          <a:p>
            <a:pPr lvl="0"/>
            <a:r>
              <a:rPr lang="en-US" sz="1400" dirty="0" smtClean="0">
                <a:solidFill>
                  <a:prstClr val="black"/>
                </a:solidFill>
              </a:rPr>
              <a:t>Alice in Wonderland </a:t>
            </a:r>
            <a:r>
              <a:rPr lang="en-US" sz="1400" dirty="0" smtClean="0">
                <a:solidFill>
                  <a:srgbClr val="002060"/>
                </a:solidFill>
                <a:hlinkClick r:id="rId4"/>
              </a:rPr>
              <a:t>https://www.youtube.com/watch?v=1BWWkXdOui4&amp;index=5&amp;list=UUbDdmTlTwoCUx2p7nScbUCw</a:t>
            </a:r>
            <a:endParaRPr lang="en-US" sz="1400" dirty="0" smtClean="0">
              <a:solidFill>
                <a:srgbClr val="002060"/>
              </a:solidFill>
            </a:endParaRPr>
          </a:p>
          <a:p>
            <a:endParaRPr lang="en-US" sz="1400" dirty="0" smtClean="0">
              <a:solidFill>
                <a:srgbClr val="002060"/>
              </a:solidFill>
            </a:endParaRPr>
          </a:p>
        </p:txBody>
      </p:sp>
      <p:sp>
        <p:nvSpPr>
          <p:cNvPr id="6" name="TextBox 5"/>
          <p:cNvSpPr txBox="1"/>
          <p:nvPr/>
        </p:nvSpPr>
        <p:spPr>
          <a:xfrm>
            <a:off x="1600200" y="762000"/>
            <a:ext cx="3296608" cy="369332"/>
          </a:xfrm>
          <a:prstGeom prst="rect">
            <a:avLst/>
          </a:prstGeom>
          <a:noFill/>
        </p:spPr>
        <p:txBody>
          <a:bodyPr wrap="none" rtlCol="0">
            <a:spAutoFit/>
          </a:bodyPr>
          <a:lstStyle/>
          <a:p>
            <a:r>
              <a:rPr lang="en-US" dirty="0" smtClean="0"/>
              <a:t>MRI: your brain watching a movie</a:t>
            </a:r>
            <a:endParaRPr lang="en-US" dirty="0"/>
          </a:p>
        </p:txBody>
      </p:sp>
      <p:sp>
        <p:nvSpPr>
          <p:cNvPr id="7" name="Rectangle 6"/>
          <p:cNvSpPr/>
          <p:nvPr/>
        </p:nvSpPr>
        <p:spPr>
          <a:xfrm>
            <a:off x="1084521" y="5713965"/>
            <a:ext cx="797654" cy="369332"/>
          </a:xfrm>
          <a:prstGeom prst="rect">
            <a:avLst/>
          </a:prstGeom>
        </p:spPr>
        <p:txBody>
          <a:bodyPr wrap="none">
            <a:spAutoFit/>
          </a:bodyPr>
          <a:lstStyle/>
          <a:p>
            <a:r>
              <a:rPr lang="en-US" dirty="0" smtClean="0"/>
              <a:t>Avatar</a:t>
            </a:r>
            <a:endParaRPr lang="en-US" dirty="0"/>
          </a:p>
        </p:txBody>
      </p:sp>
    </p:spTree>
    <p:extLst>
      <p:ext uri="{BB962C8B-B14F-4D97-AF65-F5344CB8AC3E}">
        <p14:creationId xmlns:p14="http://schemas.microsoft.com/office/powerpoint/2010/main" val="14020021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219200" y="914400"/>
            <a:ext cx="7498080" cy="1143000"/>
          </a:xfrm>
        </p:spPr>
        <p:txBody>
          <a:bodyPr>
            <a:noAutofit/>
          </a:bodyPr>
          <a:lstStyle/>
          <a:p>
            <a:r>
              <a:rPr lang="en-US" sz="3200" dirty="0" smtClean="0"/>
              <a:t>If a tree falls in your dream, </a:t>
            </a:r>
            <a:br>
              <a:rPr lang="en-US" sz="3200" dirty="0" smtClean="0"/>
            </a:br>
            <a:r>
              <a:rPr lang="en-US" sz="3200" dirty="0" smtClean="0"/>
              <a:t>      why does it make a sound?</a:t>
            </a:r>
            <a:endParaRPr lang="en-US" sz="3200" dirty="0"/>
          </a:p>
        </p:txBody>
      </p:sp>
      <p:pic>
        <p:nvPicPr>
          <p:cNvPr id="3082" name="Picture 10" descr="https://encrypted-tbn2.google.com/images?q=tbn:ANd9GcTD6ZsSJVioxzRIpteeBo-hxZ9MSY_iyrDbqB6-i4eygyPeiZ6glA"/>
          <p:cNvPicPr>
            <a:picLocks noChangeAspect="1" noChangeArrowheads="1"/>
          </p:cNvPicPr>
          <p:nvPr/>
        </p:nvPicPr>
        <p:blipFill>
          <a:blip r:embed="rId2" cstate="print"/>
          <a:srcRect/>
          <a:stretch>
            <a:fillRect/>
          </a:stretch>
        </p:blipFill>
        <p:spPr bwMode="auto">
          <a:xfrm>
            <a:off x="6553200" y="3962400"/>
            <a:ext cx="2009775" cy="2276475"/>
          </a:xfrm>
          <a:prstGeom prst="rect">
            <a:avLst/>
          </a:prstGeom>
          <a:noFill/>
        </p:spPr>
      </p:pic>
    </p:spTree>
    <p:extLst>
      <p:ext uri="{BB962C8B-B14F-4D97-AF65-F5344CB8AC3E}">
        <p14:creationId xmlns:p14="http://schemas.microsoft.com/office/powerpoint/2010/main" val="41779611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think-therefore-I-am-Descartes.jpg"/>
          <p:cNvPicPr>
            <a:picLocks noChangeAspect="1"/>
          </p:cNvPicPr>
          <p:nvPr/>
        </p:nvPicPr>
        <p:blipFill>
          <a:blip r:embed="rId2" cstate="print"/>
          <a:stretch>
            <a:fillRect/>
          </a:stretch>
        </p:blipFill>
        <p:spPr>
          <a:xfrm>
            <a:off x="3886200" y="762000"/>
            <a:ext cx="4419600" cy="2651760"/>
          </a:xfrm>
          <a:prstGeom prst="rect">
            <a:avLst/>
          </a:prstGeom>
        </p:spPr>
      </p:pic>
      <p:pic>
        <p:nvPicPr>
          <p:cNvPr id="10" name="Picture 9" descr="220px-Paul_McCartney_on_stage_in_Prague.jpg"/>
          <p:cNvPicPr>
            <a:picLocks noChangeAspect="1"/>
          </p:cNvPicPr>
          <p:nvPr/>
        </p:nvPicPr>
        <p:blipFill>
          <a:blip r:embed="rId3" cstate="print"/>
          <a:stretch>
            <a:fillRect/>
          </a:stretch>
        </p:blipFill>
        <p:spPr>
          <a:xfrm>
            <a:off x="1295400" y="152400"/>
            <a:ext cx="2583132" cy="3733800"/>
          </a:xfrm>
          <a:prstGeom prst="rect">
            <a:avLst/>
          </a:prstGeom>
        </p:spPr>
      </p:pic>
      <p:pic>
        <p:nvPicPr>
          <p:cNvPr id="5" name="Picture 4" descr="default_004.jpg"/>
          <p:cNvPicPr>
            <a:picLocks noChangeAspect="1"/>
          </p:cNvPicPr>
          <p:nvPr/>
        </p:nvPicPr>
        <p:blipFill>
          <a:blip r:embed="rId4" cstate="print"/>
          <a:srcRect r="10000"/>
          <a:stretch>
            <a:fillRect/>
          </a:stretch>
        </p:blipFill>
        <p:spPr>
          <a:xfrm>
            <a:off x="6324600" y="4495800"/>
            <a:ext cx="2674620" cy="2228850"/>
          </a:xfrm>
          <a:prstGeom prst="rect">
            <a:avLst/>
          </a:prstGeom>
        </p:spPr>
      </p:pic>
      <p:pic>
        <p:nvPicPr>
          <p:cNvPr id="7" name="Picture 6" descr="Robert_Louis_Stevenson_by_Sargent-300x281.jpg"/>
          <p:cNvPicPr>
            <a:picLocks noChangeAspect="1"/>
          </p:cNvPicPr>
          <p:nvPr/>
        </p:nvPicPr>
        <p:blipFill>
          <a:blip r:embed="rId5" cstate="print"/>
          <a:srcRect l="16000" b="8541"/>
          <a:stretch>
            <a:fillRect/>
          </a:stretch>
        </p:blipFill>
        <p:spPr>
          <a:xfrm>
            <a:off x="381000" y="3276600"/>
            <a:ext cx="3280127" cy="3345175"/>
          </a:xfrm>
          <a:prstGeom prst="rect">
            <a:avLst/>
          </a:prstGeom>
        </p:spPr>
      </p:pic>
      <p:pic>
        <p:nvPicPr>
          <p:cNvPr id="9" name="Picture 8" descr="220px-Paul_McCartney_&amp;_Bono_Live8.jpg"/>
          <p:cNvPicPr>
            <a:picLocks noChangeAspect="1"/>
          </p:cNvPicPr>
          <p:nvPr/>
        </p:nvPicPr>
        <p:blipFill>
          <a:blip r:embed="rId6" cstate="print"/>
          <a:stretch>
            <a:fillRect/>
          </a:stretch>
        </p:blipFill>
        <p:spPr>
          <a:xfrm>
            <a:off x="3581400" y="3657600"/>
            <a:ext cx="2794000" cy="2324100"/>
          </a:xfrm>
          <a:prstGeom prst="rect">
            <a:avLst/>
          </a:prstGeom>
        </p:spPr>
      </p:pic>
      <p:sp>
        <p:nvSpPr>
          <p:cNvPr id="13" name="TextBox 12"/>
          <p:cNvSpPr txBox="1"/>
          <p:nvPr/>
        </p:nvSpPr>
        <p:spPr>
          <a:xfrm>
            <a:off x="6248400" y="3352800"/>
            <a:ext cx="2209800" cy="369332"/>
          </a:xfrm>
          <a:prstGeom prst="rect">
            <a:avLst/>
          </a:prstGeom>
          <a:noFill/>
        </p:spPr>
        <p:txBody>
          <a:bodyPr wrap="square" rtlCol="0">
            <a:spAutoFit/>
          </a:bodyPr>
          <a:lstStyle/>
          <a:p>
            <a:r>
              <a:rPr lang="en-US" dirty="0">
                <a:solidFill>
                  <a:prstClr val="black"/>
                </a:solidFill>
              </a:rPr>
              <a:t> </a:t>
            </a:r>
            <a:endParaRPr lang="en-US" dirty="0">
              <a:solidFill>
                <a:prstClr val="black"/>
              </a:solidFill>
            </a:endParaRPr>
          </a:p>
        </p:txBody>
      </p:sp>
    </p:spTree>
    <p:extLst>
      <p:ext uri="{BB962C8B-B14F-4D97-AF65-F5344CB8AC3E}">
        <p14:creationId xmlns:p14="http://schemas.microsoft.com/office/powerpoint/2010/main" val="2714871483"/>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381000"/>
            <a:ext cx="7498080" cy="868362"/>
          </a:xfrm>
        </p:spPr>
        <p:txBody>
          <a:bodyPr>
            <a:normAutofit fontScale="90000"/>
          </a:bodyPr>
          <a:lstStyle/>
          <a:p>
            <a:r>
              <a:rPr lang="en-US" dirty="0" smtClean="0">
                <a:solidFill>
                  <a:srgbClr val="002060"/>
                </a:solidFill>
              </a:rPr>
              <a:t>Memory</a:t>
            </a:r>
            <a:br>
              <a:rPr lang="en-US" dirty="0" smtClean="0">
                <a:solidFill>
                  <a:srgbClr val="002060"/>
                </a:solidFill>
              </a:rPr>
            </a:br>
            <a:endParaRPr lang="en-US" dirty="0">
              <a:solidFill>
                <a:srgbClr val="002060"/>
              </a:solidFill>
            </a:endParaRPr>
          </a:p>
        </p:txBody>
      </p:sp>
      <p:sp>
        <p:nvSpPr>
          <p:cNvPr id="3" name="Content Placeholder 2"/>
          <p:cNvSpPr>
            <a:spLocks noGrp="1"/>
          </p:cNvSpPr>
          <p:nvPr>
            <p:ph idx="1"/>
          </p:nvPr>
        </p:nvSpPr>
        <p:spPr>
          <a:xfrm>
            <a:off x="1143000" y="914400"/>
            <a:ext cx="7848600" cy="5638800"/>
          </a:xfrm>
        </p:spPr>
        <p:txBody>
          <a:bodyPr>
            <a:normAutofit/>
          </a:bodyPr>
          <a:lstStyle/>
          <a:p>
            <a:pPr>
              <a:buNone/>
            </a:pPr>
            <a:r>
              <a:rPr lang="en-US" sz="2400" b="1" dirty="0" smtClean="0"/>
              <a:t>3 systems:</a:t>
            </a:r>
            <a:endParaRPr lang="en-US" sz="2000" b="1" dirty="0" smtClean="0"/>
          </a:p>
          <a:p>
            <a:pPr lvl="4"/>
            <a:r>
              <a:rPr lang="en-US" dirty="0" smtClean="0">
                <a:solidFill>
                  <a:srgbClr val="0070C0"/>
                </a:solidFill>
              </a:rPr>
              <a:t>Short term-     </a:t>
            </a:r>
            <a:r>
              <a:rPr lang="en-US" b="1" dirty="0" smtClean="0"/>
              <a:t>active </a:t>
            </a:r>
            <a:r>
              <a:rPr lang="en-US" dirty="0" smtClean="0"/>
              <a:t>memory </a:t>
            </a:r>
          </a:p>
          <a:p>
            <a:pPr lvl="8">
              <a:buNone/>
            </a:pPr>
            <a:r>
              <a:rPr lang="en-US" dirty="0" smtClean="0"/>
              <a:t>             7 things </a:t>
            </a:r>
          </a:p>
          <a:p>
            <a:pPr lvl="8">
              <a:buNone/>
            </a:pPr>
            <a:r>
              <a:rPr lang="en-US" dirty="0" smtClean="0"/>
              <a:t>		  7 </a:t>
            </a:r>
            <a:r>
              <a:rPr lang="en-US" dirty="0" smtClean="0"/>
              <a:t>seconds – 30 seconds</a:t>
            </a:r>
            <a:endParaRPr lang="en-US" dirty="0" smtClean="0"/>
          </a:p>
          <a:p>
            <a:pPr lvl="8">
              <a:buNone/>
            </a:pPr>
            <a:r>
              <a:rPr lang="en-US" dirty="0" smtClean="0"/>
              <a:t>	</a:t>
            </a:r>
          </a:p>
          <a:p>
            <a:pPr lvl="4"/>
            <a:r>
              <a:rPr lang="en-US" dirty="0" smtClean="0">
                <a:solidFill>
                  <a:srgbClr val="0070C0"/>
                </a:solidFill>
              </a:rPr>
              <a:t>Sensory-	  </a:t>
            </a:r>
            <a:r>
              <a:rPr lang="en-US" dirty="0" smtClean="0"/>
              <a:t>from senses and experiences</a:t>
            </a:r>
          </a:p>
          <a:p>
            <a:pPr marL="1115568" lvl="4" indent="0">
              <a:buNone/>
            </a:pPr>
            <a:endParaRPr lang="en-US" dirty="0" smtClean="0">
              <a:solidFill>
                <a:srgbClr val="0070C0"/>
              </a:solidFill>
            </a:endParaRPr>
          </a:p>
          <a:p>
            <a:pPr lvl="4"/>
            <a:r>
              <a:rPr lang="en-US" dirty="0" smtClean="0">
                <a:solidFill>
                  <a:srgbClr val="0070C0"/>
                </a:solidFill>
              </a:rPr>
              <a:t>Long term-       </a:t>
            </a:r>
            <a:r>
              <a:rPr lang="en-US" dirty="0" smtClean="0"/>
              <a:t>is s</a:t>
            </a:r>
            <a:r>
              <a:rPr lang="en-US" dirty="0" smtClean="0"/>
              <a:t>tored memory</a:t>
            </a:r>
          </a:p>
          <a:p>
            <a:pPr marL="1947672" lvl="8" indent="0">
              <a:buNone/>
            </a:pPr>
            <a:r>
              <a:rPr lang="en-US" dirty="0"/>
              <a:t>	</a:t>
            </a:r>
            <a:r>
              <a:rPr lang="en-US" dirty="0" smtClean="0"/>
              <a:t>   About 86 billion neurons in a brain</a:t>
            </a:r>
            <a:endParaRPr lang="en-US" dirty="0" smtClean="0"/>
          </a:p>
          <a:p>
            <a:pPr marL="1115568" lvl="4" indent="0">
              <a:buNone/>
            </a:pPr>
            <a:endParaRPr lang="en-US" dirty="0" smtClean="0">
              <a:solidFill>
                <a:srgbClr val="0070C0"/>
              </a:solidFill>
            </a:endParaRPr>
          </a:p>
          <a:p>
            <a:pPr lvl="5"/>
            <a:r>
              <a:rPr lang="en-US" dirty="0" smtClean="0">
                <a:solidFill>
                  <a:srgbClr val="0070C0"/>
                </a:solidFill>
              </a:rPr>
              <a:t>Explicit    (declarative</a:t>
            </a:r>
            <a:r>
              <a:rPr lang="en-US" dirty="0" smtClean="0">
                <a:solidFill>
                  <a:srgbClr val="0070C0"/>
                </a:solidFill>
              </a:rPr>
              <a:t>) Conscious</a:t>
            </a:r>
            <a:endParaRPr lang="en-US" dirty="0" smtClean="0">
              <a:solidFill>
                <a:srgbClr val="0070C0"/>
              </a:solidFill>
            </a:endParaRPr>
          </a:p>
          <a:p>
            <a:pPr lvl="5"/>
            <a:r>
              <a:rPr lang="en-US" dirty="0" smtClean="0">
                <a:solidFill>
                  <a:srgbClr val="0070C0"/>
                </a:solidFill>
              </a:rPr>
              <a:t>Implicit    (procedural</a:t>
            </a:r>
            <a:r>
              <a:rPr lang="en-US" dirty="0" smtClean="0">
                <a:solidFill>
                  <a:srgbClr val="0070C0"/>
                </a:solidFill>
              </a:rPr>
              <a:t>) Subconscious</a:t>
            </a:r>
            <a:endParaRPr lang="en-US" dirty="0" smtClean="0">
              <a:solidFill>
                <a:srgbClr val="0070C0"/>
              </a:solidFill>
            </a:endParaRPr>
          </a:p>
          <a:p>
            <a:pPr marL="1325880" lvl="5" indent="0">
              <a:buNone/>
            </a:pPr>
            <a:endParaRPr lang="en-US" sz="2400" dirty="0" smtClean="0">
              <a:solidFill>
                <a:srgbClr val="0070C0"/>
              </a:solidFill>
            </a:endParaRPr>
          </a:p>
          <a:p>
            <a:pPr marL="1325880" lvl="5" indent="0">
              <a:buNone/>
            </a:pPr>
            <a:endParaRPr lang="en-US" sz="2400" dirty="0" smtClean="0">
              <a:solidFill>
                <a:srgbClr val="0070C0"/>
              </a:solidFill>
            </a:endParaRPr>
          </a:p>
          <a:p>
            <a:pPr>
              <a:buNone/>
            </a:pPr>
            <a:endParaRPr lang="en-US" sz="2000" dirty="0" smtClean="0"/>
          </a:p>
          <a:p>
            <a:pPr>
              <a:buNone/>
            </a:pPr>
            <a:endParaRPr lang="en-US" sz="2000" dirty="0" smtClean="0"/>
          </a:p>
          <a:p>
            <a:pPr>
              <a:buNone/>
            </a:pPr>
            <a:endParaRPr lang="en-US" sz="2000" dirty="0"/>
          </a:p>
        </p:txBody>
      </p:sp>
      <p:pic>
        <p:nvPicPr>
          <p:cNvPr id="8" name="Content Placeholder 3" descr="finding nemo.jpeg"/>
          <p:cNvPicPr>
            <a:picLocks noChangeAspect="1"/>
          </p:cNvPicPr>
          <p:nvPr/>
        </p:nvPicPr>
        <p:blipFill>
          <a:blip r:embed="rId2" cstate="print"/>
          <a:stretch>
            <a:fillRect/>
          </a:stretch>
        </p:blipFill>
        <p:spPr>
          <a:xfrm>
            <a:off x="6858000" y="1143000"/>
            <a:ext cx="1973580" cy="1478280"/>
          </a:xfrm>
          <a:prstGeom prst="rect">
            <a:avLst/>
          </a:prstGeom>
        </p:spPr>
      </p:pic>
    </p:spTree>
    <p:extLst>
      <p:ext uri="{BB962C8B-B14F-4D97-AF65-F5344CB8AC3E}">
        <p14:creationId xmlns:p14="http://schemas.microsoft.com/office/powerpoint/2010/main" val="738833921"/>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8564880" cy="868362"/>
          </a:xfrm>
        </p:spPr>
        <p:txBody>
          <a:bodyPr>
            <a:normAutofit fontScale="90000"/>
          </a:bodyPr>
          <a:lstStyle/>
          <a:p>
            <a:r>
              <a:rPr lang="en-US" dirty="0" smtClean="0"/>
              <a:t>	Memory</a:t>
            </a:r>
            <a:r>
              <a:rPr lang="en-US" dirty="0" smtClean="0">
                <a:solidFill>
                  <a:srgbClr val="002060"/>
                </a:solidFill>
              </a:rPr>
              <a:t/>
            </a:r>
            <a:br>
              <a:rPr lang="en-US" dirty="0" smtClean="0">
                <a:solidFill>
                  <a:srgbClr val="002060"/>
                </a:solidFill>
              </a:rPr>
            </a:br>
            <a:endParaRPr lang="en-US" dirty="0">
              <a:solidFill>
                <a:srgbClr val="002060"/>
              </a:solidFill>
            </a:endParaRPr>
          </a:p>
        </p:txBody>
      </p:sp>
      <p:sp>
        <p:nvSpPr>
          <p:cNvPr id="3" name="Content Placeholder 2"/>
          <p:cNvSpPr>
            <a:spLocks noGrp="1"/>
          </p:cNvSpPr>
          <p:nvPr>
            <p:ph idx="1"/>
          </p:nvPr>
        </p:nvSpPr>
        <p:spPr>
          <a:xfrm>
            <a:off x="1143000" y="1219200"/>
            <a:ext cx="8001000" cy="5334000"/>
          </a:xfrm>
        </p:spPr>
        <p:txBody>
          <a:bodyPr>
            <a:normAutofit/>
          </a:bodyPr>
          <a:lstStyle/>
          <a:p>
            <a:pPr>
              <a:buNone/>
            </a:pPr>
            <a:r>
              <a:rPr lang="en-US" sz="2400" b="1" dirty="0" smtClean="0"/>
              <a:t>Working Memory </a:t>
            </a:r>
          </a:p>
          <a:p>
            <a:pPr>
              <a:buNone/>
            </a:pPr>
            <a:r>
              <a:rPr lang="en-US" sz="2400" b="1" dirty="0" smtClean="0"/>
              <a:t>Central </a:t>
            </a:r>
            <a:r>
              <a:rPr lang="en-US" sz="2400" b="1" dirty="0"/>
              <a:t>Executive, Prefrontal lateral cortex (PFC)</a:t>
            </a:r>
          </a:p>
          <a:p>
            <a:pPr>
              <a:buNone/>
            </a:pPr>
            <a:endParaRPr lang="en-US" sz="2400" b="1" dirty="0" smtClean="0"/>
          </a:p>
          <a:p>
            <a:pPr marL="368046" lvl="4" indent="-285750">
              <a:spcBef>
                <a:spcPts val="600"/>
              </a:spcBef>
              <a:buClr>
                <a:schemeClr val="accent1"/>
              </a:buClr>
              <a:buSzPct val="80000"/>
              <a:buFont typeface="Wingdings" panose="05000000000000000000" pitchFamily="2" charset="2"/>
              <a:buChar char="ü"/>
            </a:pPr>
            <a:r>
              <a:rPr lang="en-US" sz="1800" dirty="0" smtClean="0">
                <a:solidFill>
                  <a:srgbClr val="0070C0"/>
                </a:solidFill>
              </a:rPr>
              <a:t>WM includes Short Term </a:t>
            </a:r>
            <a:r>
              <a:rPr lang="en-US" sz="1800" dirty="0">
                <a:solidFill>
                  <a:srgbClr val="0070C0"/>
                </a:solidFill>
              </a:rPr>
              <a:t>Memory</a:t>
            </a:r>
          </a:p>
          <a:p>
            <a:pPr marL="368046" lvl="4" indent="-285750">
              <a:spcBef>
                <a:spcPts val="600"/>
              </a:spcBef>
              <a:buClr>
                <a:schemeClr val="accent1"/>
              </a:buClr>
              <a:buSzPct val="80000"/>
              <a:buFont typeface="Wingdings" panose="05000000000000000000" pitchFamily="2" charset="2"/>
              <a:buChar char="Ø"/>
            </a:pPr>
            <a:r>
              <a:rPr lang="en-US" sz="1800" dirty="0" smtClean="0">
                <a:solidFill>
                  <a:srgbClr val="0070C0"/>
                </a:solidFill>
              </a:rPr>
              <a:t>But not all memory goes </a:t>
            </a:r>
          </a:p>
          <a:p>
            <a:pPr marL="365760" lvl="4" indent="-283464">
              <a:spcBef>
                <a:spcPts val="600"/>
              </a:spcBef>
              <a:buClr>
                <a:schemeClr val="accent1"/>
              </a:buClr>
              <a:buSzPct val="80000"/>
              <a:buNone/>
            </a:pPr>
            <a:r>
              <a:rPr lang="en-US" sz="1800" dirty="0" smtClean="0">
                <a:solidFill>
                  <a:srgbClr val="0070C0"/>
                </a:solidFill>
              </a:rPr>
              <a:t>          to long </a:t>
            </a:r>
            <a:r>
              <a:rPr lang="en-US" sz="1800" dirty="0">
                <a:solidFill>
                  <a:srgbClr val="0070C0"/>
                </a:solidFill>
              </a:rPr>
              <a:t>term Memory</a:t>
            </a:r>
          </a:p>
          <a:p>
            <a:pPr>
              <a:buNone/>
            </a:pPr>
            <a:endParaRPr lang="en-US" sz="1800" b="1" dirty="0" smtClean="0"/>
          </a:p>
          <a:p>
            <a:pPr>
              <a:buNone/>
            </a:pPr>
            <a:endParaRPr lang="en-US" sz="2400" b="1" dirty="0" smtClean="0"/>
          </a:p>
          <a:p>
            <a:pPr>
              <a:buNone/>
            </a:pPr>
            <a:endParaRPr lang="en-US" sz="2400" b="1" dirty="0" smtClean="0"/>
          </a:p>
          <a:p>
            <a:pPr>
              <a:buNone/>
            </a:pPr>
            <a:endParaRPr lang="en-US" sz="2400" b="1" dirty="0" smtClean="0"/>
          </a:p>
          <a:p>
            <a:r>
              <a:rPr lang="en-US" sz="2000" dirty="0" smtClean="0"/>
              <a:t>Some memories </a:t>
            </a:r>
            <a:r>
              <a:rPr lang="en-US" sz="2000" dirty="0" smtClean="0"/>
              <a:t>are never in dreams- can you guess why??</a:t>
            </a:r>
          </a:p>
          <a:p>
            <a:pPr>
              <a:buNone/>
            </a:pPr>
            <a:endParaRPr lang="en-US" sz="2000" dirty="0" smtClean="0"/>
          </a:p>
          <a:p>
            <a:pPr>
              <a:buNone/>
            </a:pPr>
            <a:endParaRPr lang="en-US" sz="2000" dirty="0" smtClean="0"/>
          </a:p>
        </p:txBody>
      </p:sp>
      <p:pic>
        <p:nvPicPr>
          <p:cNvPr id="5" name="Picture 4" descr="working memory.jpeg"/>
          <p:cNvPicPr>
            <a:picLocks noChangeAspect="1"/>
          </p:cNvPicPr>
          <p:nvPr/>
        </p:nvPicPr>
        <p:blipFill>
          <a:blip r:embed="rId2" cstate="print"/>
          <a:stretch>
            <a:fillRect/>
          </a:stretch>
        </p:blipFill>
        <p:spPr>
          <a:xfrm>
            <a:off x="4953000" y="2286000"/>
            <a:ext cx="3631046" cy="2819400"/>
          </a:xfrm>
          <a:prstGeom prst="rect">
            <a:avLst/>
          </a:prstGeom>
        </p:spPr>
      </p:pic>
    </p:spTree>
    <p:extLst>
      <p:ext uri="{BB962C8B-B14F-4D97-AF65-F5344CB8AC3E}">
        <p14:creationId xmlns:p14="http://schemas.microsoft.com/office/powerpoint/2010/main" val="12698634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ocument.php.jpeg"/>
          <p:cNvPicPr>
            <a:picLocks noChangeAspect="1"/>
          </p:cNvPicPr>
          <p:nvPr/>
        </p:nvPicPr>
        <p:blipFill>
          <a:blip r:embed="rId2" cstate="print"/>
          <a:srcRect l="3000" t="4762" r="3000" b="38095"/>
          <a:stretch>
            <a:fillRect/>
          </a:stretch>
        </p:blipFill>
        <p:spPr>
          <a:xfrm>
            <a:off x="1828800" y="1164771"/>
            <a:ext cx="5770050" cy="2209800"/>
          </a:xfrm>
          <a:prstGeom prst="rect">
            <a:avLst/>
          </a:prstGeom>
        </p:spPr>
      </p:pic>
      <p:sp>
        <p:nvSpPr>
          <p:cNvPr id="2" name="Title 1"/>
          <p:cNvSpPr>
            <a:spLocks noGrp="1"/>
          </p:cNvSpPr>
          <p:nvPr>
            <p:ph type="title" idx="4294967295"/>
          </p:nvPr>
        </p:nvSpPr>
        <p:spPr>
          <a:xfrm>
            <a:off x="1143000" y="133905"/>
            <a:ext cx="7099300" cy="639763"/>
          </a:xfrm>
        </p:spPr>
        <p:txBody>
          <a:bodyPr>
            <a:noAutofit/>
          </a:bodyPr>
          <a:lstStyle/>
          <a:p>
            <a:r>
              <a:rPr lang="en-US" sz="3200" dirty="0" smtClean="0">
                <a:solidFill>
                  <a:srgbClr val="7030A0"/>
                </a:solidFill>
                <a:effectLst>
                  <a:outerShdw blurRad="38100" dist="38100" dir="2700000" algn="tl">
                    <a:srgbClr val="000000">
                      <a:alpha val="43137"/>
                    </a:srgbClr>
                  </a:outerShdw>
                </a:effectLst>
              </a:rPr>
              <a:t>EXPLICIT </a:t>
            </a:r>
            <a:r>
              <a:rPr lang="en-US" sz="3200" dirty="0" smtClean="0">
                <a:solidFill>
                  <a:srgbClr val="7030A0"/>
                </a:solidFill>
                <a:effectLst>
                  <a:outerShdw blurRad="38100" dist="38100" dir="2700000" algn="tl">
                    <a:srgbClr val="000000">
                      <a:alpha val="43137"/>
                    </a:srgbClr>
                  </a:outerShdw>
                </a:effectLst>
              </a:rPr>
              <a:t>MEMORY IS CONSCIOUS:</a:t>
            </a:r>
            <a:endParaRPr lang="en-US" sz="3200" dirty="0">
              <a:solidFill>
                <a:srgbClr val="7030A0"/>
              </a:solidFill>
              <a:effectLst>
                <a:outerShdw blurRad="38100" dist="38100" dir="2700000" algn="tl">
                  <a:srgbClr val="000000">
                    <a:alpha val="43137"/>
                  </a:srgbClr>
                </a:outerShdw>
              </a:effectLst>
            </a:endParaRPr>
          </a:p>
        </p:txBody>
      </p:sp>
      <p:sp>
        <p:nvSpPr>
          <p:cNvPr id="3" name="Content Placeholder 2"/>
          <p:cNvSpPr>
            <a:spLocks noGrp="1"/>
          </p:cNvSpPr>
          <p:nvPr>
            <p:ph idx="4294967295"/>
          </p:nvPr>
        </p:nvSpPr>
        <p:spPr>
          <a:xfrm>
            <a:off x="1600200" y="914400"/>
            <a:ext cx="7010400" cy="5791200"/>
          </a:xfrm>
        </p:spPr>
        <p:txBody>
          <a:bodyPr>
            <a:normAutofit lnSpcReduction="10000"/>
          </a:bodyPr>
          <a:lstStyle/>
          <a:p>
            <a:pPr>
              <a:buNone/>
            </a:pPr>
            <a:endParaRPr lang="en-US" sz="2000" b="1" dirty="0" smtClean="0"/>
          </a:p>
          <a:p>
            <a:pPr>
              <a:buNone/>
            </a:pPr>
            <a:endParaRPr lang="en-US" sz="2000" b="1" dirty="0" smtClean="0"/>
          </a:p>
          <a:p>
            <a:pPr>
              <a:buNone/>
            </a:pPr>
            <a:endParaRPr lang="en-US" sz="2000" b="1" dirty="0" smtClean="0"/>
          </a:p>
          <a:p>
            <a:pPr>
              <a:buNone/>
            </a:pPr>
            <a:endParaRPr lang="en-US" sz="2000" b="1" dirty="0" smtClean="0"/>
          </a:p>
          <a:p>
            <a:pPr>
              <a:buNone/>
            </a:pPr>
            <a:endParaRPr lang="en-US" sz="2000" b="1" dirty="0" smtClean="0"/>
          </a:p>
          <a:p>
            <a:pPr>
              <a:buNone/>
            </a:pPr>
            <a:endParaRPr lang="en-US" sz="2000" b="1" dirty="0" smtClean="0"/>
          </a:p>
          <a:p>
            <a:pPr>
              <a:buNone/>
            </a:pPr>
            <a:endParaRPr lang="en-US" sz="2000" b="1" dirty="0" smtClean="0"/>
          </a:p>
          <a:p>
            <a:pPr>
              <a:buNone/>
            </a:pPr>
            <a:endParaRPr lang="en-US" sz="2000" b="1" dirty="0"/>
          </a:p>
          <a:p>
            <a:pPr>
              <a:buNone/>
            </a:pPr>
            <a:r>
              <a:rPr lang="en-US" sz="2000" b="1" dirty="0" smtClean="0"/>
              <a:t>Episodic  </a:t>
            </a:r>
            <a:r>
              <a:rPr lang="en-US" sz="2000" b="1" dirty="0" smtClean="0"/>
              <a:t>(long-term)</a:t>
            </a:r>
          </a:p>
          <a:p>
            <a:r>
              <a:rPr lang="en-US" sz="2000" u="sng" dirty="0" smtClean="0"/>
              <a:t>Specific </a:t>
            </a:r>
          </a:p>
          <a:p>
            <a:r>
              <a:rPr lang="en-US" sz="2000" dirty="0" smtClean="0"/>
              <a:t>Autobiographical</a:t>
            </a:r>
          </a:p>
          <a:p>
            <a:r>
              <a:rPr lang="en-US" sz="2000" dirty="0" smtClean="0"/>
              <a:t>Emotional</a:t>
            </a:r>
          </a:p>
          <a:p>
            <a:r>
              <a:rPr lang="en-US" sz="2000" dirty="0" smtClean="0"/>
              <a:t>Includes flashbulb memory</a:t>
            </a:r>
          </a:p>
          <a:p>
            <a:pPr>
              <a:buNone/>
            </a:pPr>
            <a:r>
              <a:rPr lang="en-US" sz="2000" b="1" dirty="0" smtClean="0"/>
              <a:t>Semantic  (long term)</a:t>
            </a:r>
          </a:p>
          <a:p>
            <a:r>
              <a:rPr lang="en-US" sz="2000" dirty="0" smtClean="0"/>
              <a:t>General knowledge</a:t>
            </a:r>
          </a:p>
          <a:p>
            <a:r>
              <a:rPr lang="en-US" sz="2000" dirty="0" smtClean="0"/>
              <a:t>Not unique to </a:t>
            </a:r>
            <a:r>
              <a:rPr lang="en-US" sz="2000" dirty="0" smtClean="0"/>
              <a:t>individual</a:t>
            </a:r>
          </a:p>
          <a:p>
            <a:endParaRPr lang="en-US" sz="1900" dirty="0" smtClean="0">
              <a:effectLst>
                <a:outerShdw blurRad="38100" dist="38100" dir="2700000" algn="tl">
                  <a:srgbClr val="000000">
                    <a:alpha val="43137"/>
                  </a:srgbClr>
                </a:outerShdw>
              </a:effectLst>
            </a:endParaRPr>
          </a:p>
          <a:p>
            <a:pPr>
              <a:buNone/>
            </a:pPr>
            <a:endParaRPr lang="en-US" sz="1800" b="1" dirty="0" smtClean="0"/>
          </a:p>
          <a:p>
            <a:pPr>
              <a:buNone/>
            </a:pPr>
            <a:endParaRPr lang="en-US" sz="1900" b="1" dirty="0" smtClean="0"/>
          </a:p>
          <a:p>
            <a:endParaRPr lang="en-US" sz="2000" dirty="0" smtClean="0"/>
          </a:p>
        </p:txBody>
      </p:sp>
      <p:pic>
        <p:nvPicPr>
          <p:cNvPr id="6" name="Picture 5" descr="memory stick.png"/>
          <p:cNvPicPr>
            <a:picLocks noChangeAspect="1"/>
          </p:cNvPicPr>
          <p:nvPr/>
        </p:nvPicPr>
        <p:blipFill>
          <a:blip r:embed="rId3" cstate="print"/>
          <a:stretch>
            <a:fillRect/>
          </a:stretch>
        </p:blipFill>
        <p:spPr>
          <a:xfrm>
            <a:off x="5054518" y="3886200"/>
            <a:ext cx="3795315" cy="2708925"/>
          </a:xfrm>
          <a:prstGeom prst="rect">
            <a:avLst/>
          </a:prstGeom>
        </p:spPr>
      </p:pic>
      <p:sp>
        <p:nvSpPr>
          <p:cNvPr id="4" name="TextBox 3"/>
          <p:cNvSpPr txBox="1"/>
          <p:nvPr/>
        </p:nvSpPr>
        <p:spPr>
          <a:xfrm>
            <a:off x="1143000" y="773668"/>
            <a:ext cx="7696200" cy="707886"/>
          </a:xfrm>
          <a:prstGeom prst="rect">
            <a:avLst/>
          </a:prstGeom>
          <a:noFill/>
        </p:spPr>
        <p:txBody>
          <a:bodyPr wrap="square" rtlCol="0">
            <a:spAutoFit/>
          </a:bodyPr>
          <a:lstStyle/>
          <a:p>
            <a:r>
              <a:rPr lang="en-US" sz="2000" dirty="0" smtClean="0">
                <a:solidFill>
                  <a:srgbClr val="0070C0"/>
                </a:solidFill>
              </a:rPr>
              <a:t>Explicit Memory is the deliberate recollection of a memory;  it’s specific,</a:t>
            </a:r>
          </a:p>
          <a:p>
            <a:r>
              <a:rPr lang="en-US" sz="2000" dirty="0" smtClean="0">
                <a:solidFill>
                  <a:srgbClr val="0070C0"/>
                </a:solidFill>
              </a:rPr>
              <a:t>the kind of memory we think about or draw upon countless times a day</a:t>
            </a:r>
            <a:endParaRPr lang="en-US" sz="2000" dirty="0">
              <a:solidFill>
                <a:srgbClr val="0070C0"/>
              </a:solidFill>
            </a:endParaRPr>
          </a:p>
        </p:txBody>
      </p:sp>
    </p:spTree>
    <p:extLst>
      <p:ext uri="{BB962C8B-B14F-4D97-AF65-F5344CB8AC3E}">
        <p14:creationId xmlns:p14="http://schemas.microsoft.com/office/powerpoint/2010/main" val="29917640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421212" y="0"/>
            <a:ext cx="7154306" cy="1011702"/>
          </a:xfrm>
        </p:spPr>
        <p:txBody>
          <a:bodyPr>
            <a:normAutofit/>
          </a:bodyPr>
          <a:lstStyle/>
          <a:p>
            <a:r>
              <a:rPr lang="en-US" sz="3200" dirty="0" smtClean="0"/>
              <a:t>IMPLICIT MEMORY</a:t>
            </a:r>
            <a:endParaRPr lang="en-US" sz="3200" dirty="0"/>
          </a:p>
        </p:txBody>
      </p:sp>
      <p:sp>
        <p:nvSpPr>
          <p:cNvPr id="3" name="Content Placeholder 2"/>
          <p:cNvSpPr>
            <a:spLocks noGrp="1"/>
          </p:cNvSpPr>
          <p:nvPr>
            <p:ph type="subTitle" idx="1"/>
          </p:nvPr>
        </p:nvSpPr>
        <p:spPr>
          <a:xfrm>
            <a:off x="1219200" y="2775466"/>
            <a:ext cx="4648200" cy="2971800"/>
          </a:xfrm>
        </p:spPr>
        <p:txBody>
          <a:bodyPr>
            <a:normAutofit/>
          </a:bodyPr>
          <a:lstStyle/>
          <a:p>
            <a:pPr>
              <a:buNone/>
            </a:pPr>
            <a:r>
              <a:rPr lang="en-US" sz="2000" b="1" dirty="0" smtClean="0">
                <a:solidFill>
                  <a:srgbClr val="7030A0"/>
                </a:solidFill>
              </a:rPr>
              <a:t>Procedural   </a:t>
            </a:r>
            <a:r>
              <a:rPr lang="en-US" sz="2000" b="1" dirty="0" smtClean="0"/>
              <a:t>	</a:t>
            </a:r>
          </a:p>
          <a:p>
            <a:pPr>
              <a:buNone/>
            </a:pPr>
            <a:r>
              <a:rPr lang="en-US" sz="2000" b="1" dirty="0" smtClean="0">
                <a:solidFill>
                  <a:srgbClr val="7030A0"/>
                </a:solidFill>
              </a:rPr>
              <a:t>Automatic </a:t>
            </a:r>
            <a:r>
              <a:rPr lang="en-US" sz="2000" b="1" dirty="0" err="1" smtClean="0">
                <a:solidFill>
                  <a:srgbClr val="7030A0"/>
                </a:solidFill>
              </a:rPr>
              <a:t>sensorimotor</a:t>
            </a:r>
            <a:r>
              <a:rPr lang="en-US" sz="2000" b="1" dirty="0" smtClean="0">
                <a:solidFill>
                  <a:srgbClr val="7030A0"/>
                </a:solidFill>
              </a:rPr>
              <a:t> behavior </a:t>
            </a:r>
          </a:p>
          <a:p>
            <a:pPr>
              <a:buNone/>
            </a:pPr>
            <a:r>
              <a:rPr lang="en-US" sz="2000" dirty="0" smtClean="0"/>
              <a:t>(</a:t>
            </a:r>
            <a:r>
              <a:rPr lang="en-US" sz="2000" dirty="0" smtClean="0"/>
              <a:t>walking, playing a guitar, shooting baskets</a:t>
            </a:r>
            <a:r>
              <a:rPr lang="en-US" sz="2000" dirty="0" smtClean="0"/>
              <a:t>)</a:t>
            </a:r>
            <a:endParaRPr lang="en-US" sz="2000" b="1" dirty="0" smtClean="0">
              <a:solidFill>
                <a:srgbClr val="7030A0"/>
              </a:solidFill>
            </a:endParaRPr>
          </a:p>
          <a:p>
            <a:r>
              <a:rPr lang="en-US" sz="2000" b="1" dirty="0" smtClean="0">
                <a:solidFill>
                  <a:srgbClr val="7030A0"/>
                </a:solidFill>
              </a:rPr>
              <a:t>Emotional  Memory </a:t>
            </a:r>
            <a:r>
              <a:rPr lang="en-US" sz="2000" dirty="0" smtClean="0"/>
              <a:t>(love</a:t>
            </a:r>
            <a:r>
              <a:rPr lang="en-US" sz="2000" dirty="0" smtClean="0"/>
              <a:t>, fear)</a:t>
            </a:r>
          </a:p>
          <a:p>
            <a:r>
              <a:rPr lang="en-US" sz="2000" b="1" dirty="0" smtClean="0">
                <a:solidFill>
                  <a:srgbClr val="7030A0"/>
                </a:solidFill>
              </a:rPr>
              <a:t>Automatic</a:t>
            </a:r>
            <a:endParaRPr lang="en-US" sz="2000" b="1" dirty="0" smtClean="0">
              <a:solidFill>
                <a:srgbClr val="7030A0"/>
              </a:solidFill>
            </a:endParaRPr>
          </a:p>
          <a:p>
            <a:r>
              <a:rPr lang="en-US" sz="2000" b="1" dirty="0" smtClean="0">
                <a:solidFill>
                  <a:srgbClr val="7030A0"/>
                </a:solidFill>
              </a:rPr>
              <a:t>Muscle memory </a:t>
            </a:r>
            <a:r>
              <a:rPr lang="en-US" sz="2000" b="1" dirty="0" smtClean="0">
                <a:solidFill>
                  <a:srgbClr val="7030A0"/>
                </a:solidFill>
              </a:rPr>
              <a:t>  </a:t>
            </a:r>
            <a:r>
              <a:rPr lang="en-US" sz="2000" dirty="0" smtClean="0"/>
              <a:t>(</a:t>
            </a:r>
            <a:r>
              <a:rPr lang="en-US" sz="2000" dirty="0" smtClean="0"/>
              <a:t>how to hold a </a:t>
            </a:r>
            <a:r>
              <a:rPr lang="en-US" sz="2000" dirty="0" smtClean="0"/>
              <a:t>pen)</a:t>
            </a:r>
          </a:p>
          <a:p>
            <a:r>
              <a:rPr lang="en-US" sz="2000" b="1" dirty="0" smtClean="0">
                <a:solidFill>
                  <a:srgbClr val="7030A0"/>
                </a:solidFill>
              </a:rPr>
              <a:t>Priming</a:t>
            </a:r>
            <a:endParaRPr lang="en-US" sz="2000" b="1" dirty="0" smtClean="0">
              <a:solidFill>
                <a:srgbClr val="7030A0"/>
              </a:solidFill>
            </a:endParaRPr>
          </a:p>
          <a:p>
            <a:pPr marL="825246" indent="-742950">
              <a:buFont typeface="Wingdings" pitchFamily="2" charset="2"/>
              <a:buChar char="Ø"/>
            </a:pPr>
            <a:endParaRPr lang="en-US" sz="3600" dirty="0" smtClean="0"/>
          </a:p>
        </p:txBody>
      </p:sp>
      <p:sp>
        <p:nvSpPr>
          <p:cNvPr id="8" name="TextBox 7"/>
          <p:cNvSpPr txBox="1"/>
          <p:nvPr/>
        </p:nvSpPr>
        <p:spPr>
          <a:xfrm>
            <a:off x="1481763" y="6324600"/>
            <a:ext cx="6629400" cy="461665"/>
          </a:xfrm>
          <a:prstGeom prst="rect">
            <a:avLst/>
          </a:prstGeom>
          <a:noFill/>
        </p:spPr>
        <p:txBody>
          <a:bodyPr wrap="square" rtlCol="0">
            <a:spAutoFit/>
          </a:bodyPr>
          <a:lstStyle/>
          <a:p>
            <a:r>
              <a:rPr lang="en-US" sz="1200" dirty="0">
                <a:solidFill>
                  <a:prstClr val="black"/>
                </a:solidFill>
              </a:rPr>
              <a:t>Clive </a:t>
            </a:r>
            <a:r>
              <a:rPr lang="en-US" sz="1200" dirty="0" err="1">
                <a:solidFill>
                  <a:prstClr val="black"/>
                </a:solidFill>
              </a:rPr>
              <a:t>W</a:t>
            </a:r>
            <a:r>
              <a:rPr lang="en-US" sz="1200" dirty="0" err="1">
                <a:solidFill>
                  <a:prstClr val="black"/>
                </a:solidFill>
              </a:rPr>
              <a:t>aring</a:t>
            </a:r>
            <a:r>
              <a:rPr lang="en-US" sz="1200" dirty="0">
                <a:solidFill>
                  <a:prstClr val="black"/>
                </a:solidFill>
              </a:rPr>
              <a:t>:  </a:t>
            </a:r>
            <a:r>
              <a:rPr lang="en-US" sz="1200" dirty="0">
                <a:solidFill>
                  <a:prstClr val="black"/>
                </a:solidFill>
                <a:hlinkClick r:id="rId2"/>
              </a:rPr>
              <a:t>http://www.youtube.com/watch?v=Vwigmktix2Y</a:t>
            </a:r>
            <a:endParaRPr lang="en-US" sz="1200" dirty="0">
              <a:solidFill>
                <a:prstClr val="black"/>
              </a:solidFill>
            </a:endParaRPr>
          </a:p>
          <a:p>
            <a:endParaRPr lang="en-US" sz="1200" dirty="0">
              <a:solidFill>
                <a:prstClr val="black"/>
              </a:solidFill>
            </a:endParaRPr>
          </a:p>
        </p:txBody>
      </p:sp>
      <p:sp>
        <p:nvSpPr>
          <p:cNvPr id="9" name="TextBox 8"/>
          <p:cNvSpPr txBox="1"/>
          <p:nvPr/>
        </p:nvSpPr>
        <p:spPr>
          <a:xfrm>
            <a:off x="1219200" y="5747266"/>
            <a:ext cx="6801990" cy="369332"/>
          </a:xfrm>
          <a:prstGeom prst="rect">
            <a:avLst/>
          </a:prstGeom>
          <a:solidFill>
            <a:schemeClr val="accent1">
              <a:lumMod val="20000"/>
              <a:lumOff val="80000"/>
            </a:schemeClr>
          </a:solidFill>
          <a:ln w="3175">
            <a:solidFill>
              <a:schemeClr val="tx1"/>
            </a:solidFill>
            <a:prstDash val="solid"/>
          </a:ln>
        </p:spPr>
        <p:txBody>
          <a:bodyPr wrap="none" rtlCol="0">
            <a:spAutoFit/>
          </a:bodyPr>
          <a:lstStyle/>
          <a:p>
            <a:r>
              <a:rPr lang="en-US" b="1" dirty="0">
                <a:solidFill>
                  <a:srgbClr val="7030A0"/>
                </a:solidFill>
              </a:rPr>
              <a:t>How deep and how vast is our mind? Is that what dreams are?</a:t>
            </a:r>
            <a:endParaRPr lang="en-US" b="1" dirty="0">
              <a:solidFill>
                <a:srgbClr val="7030A0"/>
              </a:solidFill>
            </a:endParaRPr>
          </a:p>
        </p:txBody>
      </p:sp>
      <p:pic>
        <p:nvPicPr>
          <p:cNvPr id="10" name="Picture 9" descr="piano.jpeg"/>
          <p:cNvPicPr>
            <a:picLocks noChangeAspect="1"/>
          </p:cNvPicPr>
          <p:nvPr/>
        </p:nvPicPr>
        <p:blipFill>
          <a:blip r:embed="rId3" cstate="print"/>
          <a:stretch>
            <a:fillRect/>
          </a:stretch>
        </p:blipFill>
        <p:spPr>
          <a:xfrm>
            <a:off x="6019800" y="3124200"/>
            <a:ext cx="2643266" cy="1752600"/>
          </a:xfrm>
          <a:prstGeom prst="rect">
            <a:avLst/>
          </a:prstGeom>
        </p:spPr>
      </p:pic>
      <p:sp>
        <p:nvSpPr>
          <p:cNvPr id="7" name="TextBox 6"/>
          <p:cNvSpPr txBox="1"/>
          <p:nvPr/>
        </p:nvSpPr>
        <p:spPr>
          <a:xfrm>
            <a:off x="1828800" y="976737"/>
            <a:ext cx="6019800" cy="2215991"/>
          </a:xfrm>
          <a:prstGeom prst="rect">
            <a:avLst/>
          </a:prstGeom>
          <a:noFill/>
        </p:spPr>
        <p:txBody>
          <a:bodyPr wrap="square" rtlCol="0">
            <a:spAutoFit/>
          </a:bodyPr>
          <a:lstStyle/>
          <a:p>
            <a:pPr marL="342900" indent="-342900">
              <a:buFont typeface="Arial" panose="020B0604020202020204" pitchFamily="34" charset="0"/>
              <a:buChar char="•"/>
            </a:pPr>
            <a:r>
              <a:rPr lang="en-US" sz="2000" dirty="0" smtClean="0">
                <a:solidFill>
                  <a:srgbClr val="0070C0"/>
                </a:solidFill>
              </a:rPr>
              <a:t>LONG TERM MEMORY</a:t>
            </a:r>
          </a:p>
          <a:p>
            <a:pPr marL="342900" indent="-342900">
              <a:buFont typeface="Arial" panose="020B0604020202020204" pitchFamily="34" charset="0"/>
              <a:buChar char="•"/>
            </a:pPr>
            <a:r>
              <a:rPr lang="en-US" sz="2000" dirty="0" smtClean="0">
                <a:solidFill>
                  <a:srgbClr val="0070C0"/>
                </a:solidFill>
              </a:rPr>
              <a:t>SUBCONSCIOUS</a:t>
            </a:r>
          </a:p>
          <a:p>
            <a:pPr marL="342900" indent="-342900">
              <a:buFont typeface="Arial" panose="020B0604020202020204" pitchFamily="34" charset="0"/>
              <a:buChar char="•"/>
            </a:pPr>
            <a:r>
              <a:rPr lang="en-US" sz="2000" dirty="0" smtClean="0">
                <a:solidFill>
                  <a:srgbClr val="0070C0"/>
                </a:solidFill>
              </a:rPr>
              <a:t>Not specific</a:t>
            </a:r>
            <a:endParaRPr lang="en-US" sz="2000" dirty="0" smtClean="0">
              <a:solidFill>
                <a:srgbClr val="0070C0"/>
              </a:solidFill>
            </a:endParaRPr>
          </a:p>
          <a:p>
            <a:pPr marL="342900" indent="-342900">
              <a:buFont typeface="Arial" panose="020B0604020202020204" pitchFamily="34" charset="0"/>
              <a:buChar char="•"/>
            </a:pPr>
            <a:r>
              <a:rPr lang="en-US" sz="2000" dirty="0">
                <a:solidFill>
                  <a:srgbClr val="0070C0"/>
                </a:solidFill>
              </a:rPr>
              <a:t>s</a:t>
            </a:r>
            <a:r>
              <a:rPr lang="en-US" sz="2000" dirty="0" smtClean="0">
                <a:solidFill>
                  <a:srgbClr val="0070C0"/>
                </a:solidFill>
              </a:rPr>
              <a:t>eparate from explicit memory</a:t>
            </a:r>
          </a:p>
          <a:p>
            <a:pPr marL="342900" indent="-342900">
              <a:buFont typeface="Arial" panose="020B0604020202020204" pitchFamily="34" charset="0"/>
              <a:buChar char="•"/>
            </a:pPr>
            <a:r>
              <a:rPr lang="en-US" sz="2000" dirty="0" smtClean="0">
                <a:solidFill>
                  <a:srgbClr val="0070C0"/>
                </a:solidFill>
              </a:rPr>
              <a:t>operates </a:t>
            </a:r>
            <a:r>
              <a:rPr lang="en-US" sz="2000" dirty="0">
                <a:solidFill>
                  <a:srgbClr val="0070C0"/>
                </a:solidFill>
              </a:rPr>
              <a:t>through a different process in the </a:t>
            </a:r>
            <a:r>
              <a:rPr lang="en-US" sz="2000" dirty="0" smtClean="0">
                <a:solidFill>
                  <a:srgbClr val="0070C0"/>
                </a:solidFill>
              </a:rPr>
              <a:t>brain</a:t>
            </a:r>
            <a:endParaRPr lang="en-US" sz="2000" dirty="0" smtClean="0">
              <a:solidFill>
                <a:srgbClr val="0070C0"/>
              </a:solidFill>
            </a:endParaRPr>
          </a:p>
          <a:p>
            <a:pPr marL="342900" indent="-342900">
              <a:buFont typeface="Arial" panose="020B0604020202020204" pitchFamily="34" charset="0"/>
              <a:buChar char="•"/>
            </a:pPr>
            <a:endParaRPr lang="en-US" sz="2000" dirty="0" smtClean="0">
              <a:solidFill>
                <a:srgbClr val="0070C0"/>
              </a:solidFill>
            </a:endParaRPr>
          </a:p>
          <a:p>
            <a:endParaRPr lang="en-US" dirty="0"/>
          </a:p>
        </p:txBody>
      </p:sp>
    </p:spTree>
    <p:extLst>
      <p:ext uri="{BB962C8B-B14F-4D97-AF65-F5344CB8AC3E}">
        <p14:creationId xmlns:p14="http://schemas.microsoft.com/office/powerpoint/2010/main" val="3543763938"/>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33670"/>
            <a:ext cx="7498080" cy="1143000"/>
          </a:xfrm>
        </p:spPr>
        <p:txBody>
          <a:bodyPr>
            <a:normAutofit/>
          </a:bodyPr>
          <a:lstStyle/>
          <a:p>
            <a:r>
              <a:rPr lang="en-US" sz="3600" dirty="0" smtClean="0">
                <a:solidFill>
                  <a:srgbClr val="002060"/>
                </a:solidFill>
              </a:rPr>
              <a:t>Sleep is important for memory</a:t>
            </a:r>
            <a:endParaRPr lang="en-US" sz="3600" dirty="0">
              <a:solidFill>
                <a:srgbClr val="002060"/>
              </a:solidFill>
            </a:endParaRPr>
          </a:p>
        </p:txBody>
      </p:sp>
      <p:sp>
        <p:nvSpPr>
          <p:cNvPr id="3" name="Content Placeholder 2"/>
          <p:cNvSpPr>
            <a:spLocks noGrp="1"/>
          </p:cNvSpPr>
          <p:nvPr>
            <p:ph idx="1"/>
          </p:nvPr>
        </p:nvSpPr>
        <p:spPr>
          <a:xfrm>
            <a:off x="1066800" y="1295400"/>
            <a:ext cx="8077200" cy="5029200"/>
          </a:xfrm>
        </p:spPr>
        <p:txBody>
          <a:bodyPr>
            <a:normAutofit fontScale="92500" lnSpcReduction="10000"/>
          </a:bodyPr>
          <a:lstStyle/>
          <a:p>
            <a:r>
              <a:rPr lang="en-US" sz="2000" dirty="0" smtClean="0"/>
              <a:t>sleep </a:t>
            </a:r>
            <a:r>
              <a:rPr lang="en-US" sz="2000" u="sng" dirty="0" smtClean="0"/>
              <a:t>before</a:t>
            </a:r>
            <a:r>
              <a:rPr lang="en-US" sz="2000" dirty="0" smtClean="0"/>
              <a:t> learning, is necessary because it prepares you to learn </a:t>
            </a:r>
          </a:p>
          <a:p>
            <a:pPr marL="82296" indent="0">
              <a:buNone/>
            </a:pPr>
            <a:r>
              <a:rPr lang="en-US" sz="2000" dirty="0"/>
              <a:t> </a:t>
            </a:r>
            <a:r>
              <a:rPr lang="en-US" sz="2000" dirty="0" smtClean="0"/>
              <a:t>    the next day</a:t>
            </a:r>
          </a:p>
          <a:p>
            <a:pPr marL="82296" indent="0">
              <a:buNone/>
            </a:pPr>
            <a:endParaRPr lang="en-US" sz="2000" dirty="0"/>
          </a:p>
          <a:p>
            <a:r>
              <a:rPr lang="en-US" sz="2000" dirty="0" smtClean="0"/>
              <a:t>sleep </a:t>
            </a:r>
            <a:r>
              <a:rPr lang="en-US" sz="2000" u="sng" dirty="0" smtClean="0"/>
              <a:t>after</a:t>
            </a:r>
            <a:r>
              <a:rPr lang="en-US" sz="2000" dirty="0" smtClean="0"/>
              <a:t> learning is essential:  it grabs onto the new information and cements the information in the neural architecture of the brain. </a:t>
            </a:r>
          </a:p>
          <a:p>
            <a:endParaRPr lang="en-US" sz="2000" dirty="0" smtClean="0"/>
          </a:p>
          <a:p>
            <a:r>
              <a:rPr lang="en-US" sz="2000" dirty="0" smtClean="0"/>
              <a:t>Sleep is  like a save button,  protects the memory and </a:t>
            </a:r>
            <a:r>
              <a:rPr lang="en-US" sz="2000" u="sng" dirty="0" smtClean="0"/>
              <a:t>strengthens </a:t>
            </a:r>
            <a:r>
              <a:rPr lang="en-US" sz="2000" dirty="0" smtClean="0"/>
              <a:t>memory</a:t>
            </a:r>
          </a:p>
          <a:p>
            <a:endParaRPr lang="en-US" sz="2000" dirty="0" smtClean="0"/>
          </a:p>
          <a:p>
            <a:r>
              <a:rPr lang="en-US" sz="2000" dirty="0" smtClean="0"/>
              <a:t>Sleep intelligently cross links large sets of information, seeks out patterns, rules of all that information and creates novel insights.  </a:t>
            </a:r>
          </a:p>
          <a:p>
            <a:pPr marL="82296" indent="0">
              <a:buNone/>
            </a:pPr>
            <a:r>
              <a:rPr lang="en-US" sz="2000" dirty="0" smtClean="0"/>
              <a:t>  </a:t>
            </a:r>
          </a:p>
          <a:p>
            <a:r>
              <a:rPr lang="en-US" sz="2000" dirty="0" smtClean="0"/>
              <a:t>Problem solving (the expression: sleep on it)</a:t>
            </a:r>
          </a:p>
          <a:p>
            <a:endParaRPr lang="en-US" dirty="0"/>
          </a:p>
          <a:p>
            <a:r>
              <a:rPr lang="en-US" sz="2200" b="1" dirty="0" smtClean="0">
                <a:solidFill>
                  <a:srgbClr val="FF0000"/>
                </a:solidFill>
              </a:rPr>
              <a:t>If sleep deprived, about 40% impairment in capacity to learn </a:t>
            </a:r>
            <a:endParaRPr lang="en-US" sz="2200" b="1" dirty="0">
              <a:solidFill>
                <a:srgbClr val="FF0000"/>
              </a:solidFill>
            </a:endParaRPr>
          </a:p>
        </p:txBody>
      </p:sp>
    </p:spTree>
    <p:extLst>
      <p:ext uri="{BB962C8B-B14F-4D97-AF65-F5344CB8AC3E}">
        <p14:creationId xmlns:p14="http://schemas.microsoft.com/office/powerpoint/2010/main" val="34633527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6">
                    <a:lumMod val="75000"/>
                  </a:schemeClr>
                </a:solidFill>
              </a:rPr>
              <a:t>Memory Systems</a:t>
            </a:r>
            <a:endParaRPr lang="en-US" dirty="0">
              <a:solidFill>
                <a:schemeClr val="accent6">
                  <a:lumMod val="75000"/>
                </a:schemeClr>
              </a:solidFill>
            </a:endParaRPr>
          </a:p>
        </p:txBody>
      </p:sp>
      <p:sp>
        <p:nvSpPr>
          <p:cNvPr id="3" name="Content Placeholder 2"/>
          <p:cNvSpPr>
            <a:spLocks noGrp="1"/>
          </p:cNvSpPr>
          <p:nvPr>
            <p:ph idx="1"/>
          </p:nvPr>
        </p:nvSpPr>
        <p:spPr>
          <a:xfrm>
            <a:off x="1447800" y="1600200"/>
            <a:ext cx="7498080" cy="4800600"/>
          </a:xfrm>
        </p:spPr>
        <p:txBody>
          <a:bodyPr/>
          <a:lstStyle/>
          <a:p>
            <a:pPr marL="571500" lvl="0" indent="-571500">
              <a:spcBef>
                <a:spcPts val="0"/>
              </a:spcBef>
              <a:buClrTx/>
              <a:buSzTx/>
              <a:buFont typeface="Arial" panose="020B0604020202020204" pitchFamily="34" charset="0"/>
              <a:buChar char="•"/>
            </a:pPr>
            <a:r>
              <a:rPr lang="en-US" sz="2000" b="1" dirty="0" smtClean="0">
                <a:solidFill>
                  <a:srgbClr val="7030A0"/>
                </a:solidFill>
              </a:rPr>
              <a:t>Synaptic </a:t>
            </a:r>
            <a:r>
              <a:rPr lang="en-US" sz="2000" b="1" dirty="0">
                <a:solidFill>
                  <a:srgbClr val="7030A0"/>
                </a:solidFill>
              </a:rPr>
              <a:t>consolidation- within a few hours of </a:t>
            </a:r>
            <a:r>
              <a:rPr lang="en-US" sz="2000" b="1" dirty="0" smtClean="0">
                <a:solidFill>
                  <a:srgbClr val="7030A0"/>
                </a:solidFill>
              </a:rPr>
              <a:t>learning</a:t>
            </a:r>
          </a:p>
          <a:p>
            <a:pPr marL="0" lvl="0" indent="0">
              <a:spcBef>
                <a:spcPts val="0"/>
              </a:spcBef>
              <a:buClrTx/>
              <a:buSzTx/>
              <a:buNone/>
            </a:pPr>
            <a:r>
              <a:rPr lang="en-US" sz="2000" b="1" dirty="0" smtClean="0">
                <a:solidFill>
                  <a:srgbClr val="7030A0"/>
                </a:solidFill>
              </a:rPr>
              <a:t>	(when awake)</a:t>
            </a:r>
          </a:p>
          <a:p>
            <a:pPr marL="0" lvl="0" indent="0">
              <a:spcBef>
                <a:spcPts val="0"/>
              </a:spcBef>
              <a:buClrTx/>
              <a:buSzTx/>
              <a:buNone/>
            </a:pPr>
            <a:endParaRPr lang="en-US" sz="2000" b="1" dirty="0">
              <a:solidFill>
                <a:srgbClr val="7030A0"/>
              </a:solidFill>
            </a:endParaRPr>
          </a:p>
          <a:p>
            <a:pPr marL="571500" lvl="0" indent="-571500">
              <a:spcBef>
                <a:spcPts val="0"/>
              </a:spcBef>
              <a:buClrTx/>
              <a:buSzTx/>
              <a:buFont typeface="Arial" panose="020B0604020202020204" pitchFamily="34" charset="0"/>
              <a:buChar char="•"/>
            </a:pPr>
            <a:r>
              <a:rPr lang="en-US" sz="2000" b="1" dirty="0" smtClean="0">
                <a:solidFill>
                  <a:srgbClr val="7030A0"/>
                </a:solidFill>
              </a:rPr>
              <a:t>Systems </a:t>
            </a:r>
            <a:r>
              <a:rPr lang="en-US" sz="2000" b="1" dirty="0">
                <a:solidFill>
                  <a:srgbClr val="7030A0"/>
                </a:solidFill>
              </a:rPr>
              <a:t>consolidation- over </a:t>
            </a:r>
            <a:r>
              <a:rPr lang="en-US" sz="2000" b="1" dirty="0" smtClean="0">
                <a:solidFill>
                  <a:srgbClr val="7030A0"/>
                </a:solidFill>
              </a:rPr>
              <a:t>days, weeks, maybe months</a:t>
            </a:r>
          </a:p>
          <a:p>
            <a:pPr marL="0" lvl="0" indent="0">
              <a:spcBef>
                <a:spcPts val="0"/>
              </a:spcBef>
              <a:buClrTx/>
              <a:buSzTx/>
              <a:buNone/>
            </a:pPr>
            <a:r>
              <a:rPr lang="en-US" sz="2000" b="1" dirty="0" smtClean="0">
                <a:solidFill>
                  <a:srgbClr val="7030A0"/>
                </a:solidFill>
              </a:rPr>
              <a:t>	(when we’re asleep)</a:t>
            </a:r>
          </a:p>
          <a:p>
            <a:pPr marL="571500" lvl="0" indent="-571500">
              <a:spcBef>
                <a:spcPts val="0"/>
              </a:spcBef>
              <a:buClrTx/>
              <a:buSzTx/>
              <a:buFont typeface="Arial" panose="020B0604020202020204" pitchFamily="34" charset="0"/>
              <a:buChar char="•"/>
            </a:pPr>
            <a:endParaRPr lang="en-US" sz="2000" b="1" dirty="0">
              <a:solidFill>
                <a:srgbClr val="7030A0"/>
              </a:solidFill>
            </a:endParaRPr>
          </a:p>
          <a:p>
            <a:pPr marL="571500" indent="-571500">
              <a:spcBef>
                <a:spcPts val="0"/>
              </a:spcBef>
              <a:buClrTx/>
              <a:buSzTx/>
              <a:buFont typeface="Arial" panose="020B0604020202020204" pitchFamily="34" charset="0"/>
              <a:buChar char="•"/>
            </a:pPr>
            <a:r>
              <a:rPr lang="en-US" sz="2000" b="1" dirty="0" smtClean="0">
                <a:solidFill>
                  <a:srgbClr val="7030A0"/>
                </a:solidFill>
              </a:rPr>
              <a:t>Even years </a:t>
            </a:r>
            <a:r>
              <a:rPr lang="en-US" sz="2000" b="1" dirty="0">
                <a:solidFill>
                  <a:srgbClr val="7030A0"/>
                </a:solidFill>
              </a:rPr>
              <a:t>later</a:t>
            </a:r>
          </a:p>
          <a:p>
            <a:pPr marL="0" lvl="0" indent="0">
              <a:spcBef>
                <a:spcPts val="0"/>
              </a:spcBef>
              <a:buClrTx/>
              <a:buSzTx/>
              <a:buNone/>
            </a:pPr>
            <a:r>
              <a:rPr lang="en-US" sz="2000" b="1" dirty="0" smtClean="0">
                <a:solidFill>
                  <a:srgbClr val="7030A0"/>
                </a:solidFill>
              </a:rPr>
              <a:t>        Memory reconsolidation and Updating consolidation</a:t>
            </a:r>
            <a:endParaRPr lang="en-US" dirty="0"/>
          </a:p>
        </p:txBody>
      </p:sp>
    </p:spTree>
    <p:extLst>
      <p:ext uri="{BB962C8B-B14F-4D97-AF65-F5344CB8AC3E}">
        <p14:creationId xmlns:p14="http://schemas.microsoft.com/office/powerpoint/2010/main" val="37118969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85804"/>
            <a:ext cx="8686800" cy="868362"/>
          </a:xfrm>
        </p:spPr>
        <p:txBody>
          <a:bodyPr>
            <a:normAutofit fontScale="90000"/>
          </a:bodyPr>
          <a:lstStyle/>
          <a:p>
            <a:pPr lvl="1" algn="l" rtl="0">
              <a:spcBef>
                <a:spcPct val="0"/>
              </a:spcBef>
            </a:pPr>
            <a:r>
              <a:rPr lang="en-US" sz="3100" dirty="0" smtClean="0">
                <a:solidFill>
                  <a:srgbClr val="7030A0"/>
                </a:solidFill>
                <a:latin typeface="Adobe Fan Heiti Std B" pitchFamily="34" charset="-128"/>
                <a:ea typeface="Adobe Fan Heiti Std B" pitchFamily="34" charset="-128"/>
              </a:rPr>
              <a:t>   </a:t>
            </a:r>
            <a:r>
              <a:rPr lang="en-US" sz="3100" b="1" dirty="0" smtClean="0">
                <a:solidFill>
                  <a:srgbClr val="7030A0"/>
                </a:solidFill>
                <a:latin typeface="+mj-lt"/>
                <a:ea typeface="Adobe Fan Heiti Std B" pitchFamily="34" charset="-128"/>
              </a:rPr>
              <a:t>MEMORY TRIAGE: </a:t>
            </a:r>
            <a:r>
              <a:rPr lang="en-US" sz="2700" b="1" dirty="0" smtClean="0">
                <a:solidFill>
                  <a:srgbClr val="7030A0"/>
                </a:solidFill>
                <a:latin typeface="+mj-lt"/>
              </a:rPr>
              <a:t>(Acquisition </a:t>
            </a:r>
            <a:r>
              <a:rPr lang="en-US" sz="2700" b="1" dirty="0" smtClean="0">
                <a:solidFill>
                  <a:srgbClr val="7030A0"/>
                </a:solidFill>
                <a:latin typeface="+mj-lt"/>
              </a:rPr>
              <a:t>| consolidation)</a:t>
            </a:r>
            <a:r>
              <a:rPr lang="en-US" sz="3100" b="1" dirty="0" smtClean="0">
                <a:solidFill>
                  <a:srgbClr val="7030A0"/>
                </a:solidFill>
                <a:latin typeface="+mj-lt"/>
              </a:rPr>
              <a:t/>
            </a:r>
            <a:br>
              <a:rPr lang="en-US" sz="3100" b="1" dirty="0" smtClean="0">
                <a:solidFill>
                  <a:srgbClr val="7030A0"/>
                </a:solidFill>
                <a:latin typeface="+mj-lt"/>
              </a:rPr>
            </a:br>
            <a:r>
              <a:rPr lang="en-US" sz="3100" b="1" dirty="0" smtClean="0">
                <a:solidFill>
                  <a:srgbClr val="7030A0"/>
                </a:solidFill>
                <a:latin typeface="+mj-lt"/>
              </a:rPr>
              <a:t/>
            </a:r>
            <a:br>
              <a:rPr lang="en-US" sz="3100" b="1" dirty="0" smtClean="0">
                <a:solidFill>
                  <a:srgbClr val="7030A0"/>
                </a:solidFill>
                <a:latin typeface="+mj-lt"/>
              </a:rPr>
            </a:br>
            <a:endParaRPr lang="en-US" sz="2700" b="1" dirty="0">
              <a:solidFill>
                <a:srgbClr val="7030A0"/>
              </a:solidFill>
              <a:latin typeface="+mj-lt"/>
            </a:endParaRPr>
          </a:p>
        </p:txBody>
      </p:sp>
      <p:sp>
        <p:nvSpPr>
          <p:cNvPr id="3" name="Content Placeholder 2"/>
          <p:cNvSpPr>
            <a:spLocks noGrp="1"/>
          </p:cNvSpPr>
          <p:nvPr>
            <p:ph idx="1"/>
          </p:nvPr>
        </p:nvSpPr>
        <p:spPr>
          <a:xfrm>
            <a:off x="990600" y="3810000"/>
            <a:ext cx="7932756" cy="3733800"/>
          </a:xfrm>
        </p:spPr>
        <p:txBody>
          <a:bodyPr>
            <a:normAutofit/>
          </a:bodyPr>
          <a:lstStyle/>
          <a:p>
            <a:pPr marL="82296" lvl="1" indent="0">
              <a:spcBef>
                <a:spcPts val="600"/>
              </a:spcBef>
              <a:buSzPct val="80000"/>
              <a:buNone/>
            </a:pPr>
            <a:r>
              <a:rPr lang="en-US" sz="2000" b="1" dirty="0" smtClean="0">
                <a:solidFill>
                  <a:srgbClr val="7030A0"/>
                </a:solidFill>
              </a:rPr>
              <a:t>Encoding and Sleep </a:t>
            </a:r>
            <a:r>
              <a:rPr lang="en-US" sz="2000" b="1" dirty="0">
                <a:solidFill>
                  <a:srgbClr val="7030A0"/>
                </a:solidFill>
              </a:rPr>
              <a:t>C</a:t>
            </a:r>
            <a:r>
              <a:rPr lang="en-US" sz="2000" b="1" dirty="0" smtClean="0">
                <a:solidFill>
                  <a:srgbClr val="7030A0"/>
                </a:solidFill>
              </a:rPr>
              <a:t>onsolidation</a:t>
            </a:r>
          </a:p>
          <a:p>
            <a:pPr marL="82296" lvl="1" indent="0">
              <a:spcBef>
                <a:spcPts val="600"/>
              </a:spcBef>
              <a:buSzPct val="80000"/>
              <a:buNone/>
            </a:pPr>
            <a:r>
              <a:rPr lang="en-US" sz="1800" dirty="0" smtClean="0"/>
              <a:t>Not </a:t>
            </a:r>
            <a:r>
              <a:rPr lang="en-US" sz="1800" dirty="0" smtClean="0"/>
              <a:t>everything is remembered- </a:t>
            </a:r>
            <a:endParaRPr lang="en-US" sz="1800" dirty="0" smtClean="0"/>
          </a:p>
          <a:p>
            <a:pPr marL="82296" lvl="1" indent="0">
              <a:spcBef>
                <a:spcPts val="600"/>
              </a:spcBef>
              <a:buSzPct val="80000"/>
              <a:buNone/>
            </a:pPr>
            <a:endParaRPr lang="en-US" sz="1800" dirty="0" smtClean="0"/>
          </a:p>
          <a:p>
            <a:r>
              <a:rPr lang="en-US" sz="1800" dirty="0" smtClean="0"/>
              <a:t>For </a:t>
            </a:r>
            <a:r>
              <a:rPr lang="en-US" sz="1800" dirty="0"/>
              <a:t>information that is retained, </a:t>
            </a:r>
            <a:r>
              <a:rPr lang="en-US" sz="1800" dirty="0" smtClean="0"/>
              <a:t> sleep integrates </a:t>
            </a:r>
            <a:r>
              <a:rPr lang="en-US" sz="1800" dirty="0"/>
              <a:t>it into existing memory </a:t>
            </a:r>
            <a:r>
              <a:rPr lang="en-US" sz="1800" dirty="0" smtClean="0"/>
              <a:t>by:</a:t>
            </a:r>
            <a:endParaRPr lang="en-US" sz="1800" dirty="0"/>
          </a:p>
          <a:p>
            <a:pPr marL="745236" lvl="1" indent="-342900">
              <a:buFont typeface="+mj-lt"/>
              <a:buAutoNum type="arabicParenR"/>
            </a:pPr>
            <a:r>
              <a:rPr lang="en-US" sz="1800" dirty="0" smtClean="0"/>
              <a:t>looks </a:t>
            </a:r>
            <a:r>
              <a:rPr lang="en-US" sz="1800" dirty="0"/>
              <a:t>for common patterns </a:t>
            </a:r>
            <a:endParaRPr lang="en-US" sz="1800" dirty="0" smtClean="0"/>
          </a:p>
          <a:p>
            <a:pPr marL="745236" lvl="1" indent="-342900">
              <a:buFont typeface="+mj-lt"/>
              <a:buAutoNum type="arabicParenR"/>
            </a:pPr>
            <a:r>
              <a:rPr lang="en-US" sz="1800" u="sng" dirty="0" smtClean="0"/>
              <a:t>Consolidates </a:t>
            </a:r>
            <a:r>
              <a:rPr lang="en-US" sz="1800" dirty="0" smtClean="0"/>
              <a:t>memories</a:t>
            </a:r>
          </a:p>
          <a:p>
            <a:pPr marL="745236" lvl="1" indent="-342900">
              <a:buFont typeface="+mj-lt"/>
              <a:buAutoNum type="arabicParenR"/>
            </a:pPr>
            <a:r>
              <a:rPr lang="en-US" sz="1800" dirty="0" smtClean="0"/>
              <a:t>Or, simply cement </a:t>
            </a:r>
            <a:r>
              <a:rPr lang="en-US" sz="1800" dirty="0"/>
              <a:t>and </a:t>
            </a:r>
            <a:r>
              <a:rPr lang="en-US" sz="1800" dirty="0" smtClean="0"/>
              <a:t>strengthen </a:t>
            </a:r>
            <a:r>
              <a:rPr lang="en-US" sz="1800" dirty="0"/>
              <a:t>the memory exactly as it was </a:t>
            </a:r>
            <a:r>
              <a:rPr lang="en-US" sz="1800" dirty="0" smtClean="0"/>
              <a:t>learned</a:t>
            </a:r>
            <a:endParaRPr lang="en-US" sz="1800" dirty="0" smtClean="0"/>
          </a:p>
        </p:txBody>
      </p:sp>
      <p:pic>
        <p:nvPicPr>
          <p:cNvPr id="2053"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5896" r="3512" b="15323"/>
          <a:stretch/>
        </p:blipFill>
        <p:spPr bwMode="auto">
          <a:xfrm>
            <a:off x="5464629" y="1905001"/>
            <a:ext cx="3392292" cy="220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990600" y="1188911"/>
            <a:ext cx="7391400" cy="2246769"/>
          </a:xfrm>
          <a:prstGeom prst="rect">
            <a:avLst/>
          </a:prstGeom>
          <a:noFill/>
        </p:spPr>
        <p:txBody>
          <a:bodyPr wrap="square" rtlCol="0">
            <a:spAutoFit/>
          </a:bodyPr>
          <a:lstStyle/>
          <a:p>
            <a:pPr marL="342900" indent="-342900">
              <a:buFont typeface="Wingdings" panose="05000000000000000000" pitchFamily="2" charset="2"/>
              <a:buChar char="Ø"/>
            </a:pPr>
            <a:r>
              <a:rPr lang="en-US" sz="2000" dirty="0"/>
              <a:t>While we sleep our brain </a:t>
            </a:r>
            <a:r>
              <a:rPr lang="en-US" sz="2000" dirty="0"/>
              <a:t>processes new information</a:t>
            </a:r>
            <a:r>
              <a:rPr lang="en-US" sz="2000" dirty="0"/>
              <a:t/>
            </a:r>
            <a:br>
              <a:rPr lang="en-US" sz="2000" dirty="0"/>
            </a:br>
            <a:r>
              <a:rPr lang="en-US" sz="2000" dirty="0" smtClean="0"/>
              <a:t> </a:t>
            </a:r>
            <a:r>
              <a:rPr lang="en-US" sz="2000" dirty="0"/>
              <a:t>in </a:t>
            </a:r>
            <a:r>
              <a:rPr lang="en-US" sz="2000" dirty="0"/>
              <a:t>a discriminatory </a:t>
            </a:r>
            <a:r>
              <a:rPr lang="en-US" sz="2000" dirty="0" smtClean="0"/>
              <a:t>manner</a:t>
            </a:r>
          </a:p>
          <a:p>
            <a:pPr marL="342900" indent="-342900">
              <a:buFont typeface="Wingdings" panose="05000000000000000000" pitchFamily="2" charset="2"/>
              <a:buChar char="Ø"/>
            </a:pPr>
            <a:endParaRPr lang="en-US" sz="2000" dirty="0" smtClean="0"/>
          </a:p>
          <a:p>
            <a:pPr marL="342900" indent="-342900">
              <a:buFont typeface="Wingdings" panose="05000000000000000000" pitchFamily="2" charset="2"/>
              <a:buChar char="Ø"/>
            </a:pPr>
            <a:r>
              <a:rPr lang="en-US" sz="2000" dirty="0" smtClean="0"/>
              <a:t>it </a:t>
            </a:r>
            <a:r>
              <a:rPr lang="en-US" sz="2000" dirty="0"/>
              <a:t>picks and chooses what to </a:t>
            </a:r>
            <a:r>
              <a:rPr lang="en-US" sz="2000" dirty="0" smtClean="0"/>
              <a:t>keep</a:t>
            </a:r>
          </a:p>
          <a:p>
            <a:r>
              <a:rPr lang="en-US" sz="2000" dirty="0" smtClean="0"/>
              <a:t> </a:t>
            </a:r>
          </a:p>
          <a:p>
            <a:pPr marL="342900" indent="-342900">
              <a:buFont typeface="Wingdings" panose="05000000000000000000" pitchFamily="2" charset="2"/>
              <a:buChar char="Ø"/>
            </a:pPr>
            <a:r>
              <a:rPr lang="en-US" sz="2000" dirty="0" smtClean="0"/>
              <a:t>assimilates </a:t>
            </a:r>
            <a:r>
              <a:rPr lang="en-US" sz="2000" dirty="0"/>
              <a:t>the memory into </a:t>
            </a:r>
            <a:r>
              <a:rPr lang="en-US" sz="2000" dirty="0"/>
              <a:t>a </a:t>
            </a:r>
            <a:endParaRPr lang="en-US" sz="2000" dirty="0" smtClean="0"/>
          </a:p>
          <a:p>
            <a:r>
              <a:rPr lang="en-US" sz="2000" dirty="0"/>
              <a:t> </a:t>
            </a:r>
            <a:r>
              <a:rPr lang="en-US" sz="2000" dirty="0" smtClean="0"/>
              <a:t>    vast </a:t>
            </a:r>
            <a:r>
              <a:rPr lang="en-US" sz="2000" dirty="0"/>
              <a:t>library of evolving knowledge</a:t>
            </a:r>
            <a:endParaRPr lang="en-US" dirty="0"/>
          </a:p>
        </p:txBody>
      </p:sp>
      <p:sp>
        <p:nvSpPr>
          <p:cNvPr id="5" name="TextBox 4"/>
          <p:cNvSpPr txBox="1"/>
          <p:nvPr/>
        </p:nvSpPr>
        <p:spPr>
          <a:xfrm>
            <a:off x="1524000" y="592447"/>
            <a:ext cx="7881258" cy="707886"/>
          </a:xfrm>
          <a:prstGeom prst="rect">
            <a:avLst/>
          </a:prstGeom>
          <a:noFill/>
        </p:spPr>
        <p:txBody>
          <a:bodyPr wrap="square" rtlCol="0">
            <a:spAutoFit/>
          </a:bodyPr>
          <a:lstStyle/>
          <a:p>
            <a:pPr marL="571500" indent="-571500">
              <a:buFont typeface="Arial" panose="020B0604020202020204" pitchFamily="34" charset="0"/>
              <a:buChar char="•"/>
            </a:pPr>
            <a:endParaRPr lang="en-US" sz="2000" b="1" dirty="0" smtClean="0">
              <a:solidFill>
                <a:srgbClr val="7030A0"/>
              </a:solidFill>
            </a:endParaRPr>
          </a:p>
          <a:p>
            <a:pPr marL="571500" indent="-571500">
              <a:buFont typeface="Arial" panose="020B0604020202020204" pitchFamily="34" charset="0"/>
              <a:buChar char="•"/>
            </a:pPr>
            <a:endParaRPr lang="en-US" sz="2000" dirty="0">
              <a:solidFill>
                <a:srgbClr val="7030A0"/>
              </a:solidFill>
            </a:endParaRPr>
          </a:p>
        </p:txBody>
      </p:sp>
    </p:spTree>
    <p:extLst>
      <p:ext uri="{BB962C8B-B14F-4D97-AF65-F5344CB8AC3E}">
        <p14:creationId xmlns:p14="http://schemas.microsoft.com/office/powerpoint/2010/main" val="233587885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74638"/>
            <a:ext cx="8001000" cy="1143000"/>
          </a:xfrm>
        </p:spPr>
        <p:txBody>
          <a:bodyPr>
            <a:normAutofit fontScale="90000"/>
          </a:bodyPr>
          <a:lstStyle/>
          <a:p>
            <a:r>
              <a:rPr lang="en-US" sz="3100" dirty="0">
                <a:solidFill>
                  <a:srgbClr val="002060"/>
                </a:solidFill>
              </a:rPr>
              <a:t>How does the brain choose what </a:t>
            </a:r>
            <a:r>
              <a:rPr lang="en-US" sz="3100" dirty="0" smtClean="0">
                <a:solidFill>
                  <a:srgbClr val="002060"/>
                </a:solidFill>
              </a:rPr>
              <a:t>memory to consolidate</a:t>
            </a:r>
            <a:r>
              <a:rPr lang="en-US" sz="3100" dirty="0">
                <a:solidFill>
                  <a:srgbClr val="002060"/>
                </a:solidFill>
              </a:rPr>
              <a:t>?</a:t>
            </a:r>
            <a:r>
              <a:rPr lang="en-US" sz="3100" dirty="0"/>
              <a:t/>
            </a:r>
            <a:br>
              <a:rPr lang="en-US" sz="3100" dirty="0"/>
            </a:br>
            <a:endParaRPr lang="en-US" sz="4000" dirty="0"/>
          </a:p>
        </p:txBody>
      </p:sp>
      <p:sp>
        <p:nvSpPr>
          <p:cNvPr id="3" name="Content Placeholder 2"/>
          <p:cNvSpPr>
            <a:spLocks noGrp="1"/>
          </p:cNvSpPr>
          <p:nvPr>
            <p:ph idx="1"/>
          </p:nvPr>
        </p:nvSpPr>
        <p:spPr>
          <a:xfrm>
            <a:off x="1219200" y="1219200"/>
            <a:ext cx="7498080" cy="4800600"/>
          </a:xfrm>
        </p:spPr>
        <p:txBody>
          <a:bodyPr>
            <a:normAutofit fontScale="85000" lnSpcReduction="20000"/>
          </a:bodyPr>
          <a:lstStyle/>
          <a:p>
            <a:pPr marL="82296" indent="0">
              <a:buNone/>
            </a:pPr>
            <a:r>
              <a:rPr lang="en-US" sz="2000" dirty="0" smtClean="0"/>
              <a:t>“TAGS” </a:t>
            </a:r>
          </a:p>
          <a:p>
            <a:r>
              <a:rPr lang="en-US" sz="2200" dirty="0" smtClean="0"/>
              <a:t>If not tagged, sleep will forget memories it decides you don’t need</a:t>
            </a:r>
          </a:p>
          <a:p>
            <a:pPr marL="82296" indent="0">
              <a:buNone/>
            </a:pPr>
            <a:endParaRPr lang="en-US" sz="2200" dirty="0" smtClean="0"/>
          </a:p>
          <a:p>
            <a:pPr marL="82296" indent="0">
              <a:buNone/>
            </a:pPr>
            <a:r>
              <a:rPr lang="en-US" sz="2200" dirty="0" smtClean="0"/>
              <a:t>How to make sleep cement a memory?</a:t>
            </a:r>
          </a:p>
          <a:p>
            <a:r>
              <a:rPr lang="en-US" sz="2200" dirty="0" smtClean="0"/>
              <a:t>For example: If you think you will be tested,  your brain will remember it</a:t>
            </a:r>
          </a:p>
          <a:p>
            <a:pPr marL="82296" indent="0">
              <a:buNone/>
            </a:pPr>
            <a:endParaRPr lang="en-US" sz="2200" dirty="0"/>
          </a:p>
          <a:p>
            <a:pPr marL="82296" indent="0">
              <a:buNone/>
            </a:pPr>
            <a:r>
              <a:rPr lang="en-US" sz="2200" dirty="0" smtClean="0"/>
              <a:t>Tags might be:</a:t>
            </a:r>
          </a:p>
          <a:p>
            <a:pPr marL="82296" indent="0">
              <a:buNone/>
            </a:pPr>
            <a:r>
              <a:rPr lang="en-US" sz="2200" dirty="0" smtClean="0"/>
              <a:t>  emotional</a:t>
            </a:r>
          </a:p>
          <a:p>
            <a:pPr marL="82296" indent="0">
              <a:buNone/>
            </a:pPr>
            <a:r>
              <a:rPr lang="en-US" sz="2200" dirty="0" smtClean="0"/>
              <a:t>  you were excited about it</a:t>
            </a:r>
          </a:p>
          <a:p>
            <a:pPr marL="82296" indent="0">
              <a:buNone/>
            </a:pPr>
            <a:r>
              <a:rPr lang="en-US" sz="2200" dirty="0" smtClean="0"/>
              <a:t>  pleasurable</a:t>
            </a:r>
          </a:p>
          <a:p>
            <a:pPr marL="82296" indent="0">
              <a:buNone/>
            </a:pPr>
            <a:r>
              <a:rPr lang="en-US" sz="2200" dirty="0"/>
              <a:t> </a:t>
            </a:r>
            <a:r>
              <a:rPr lang="en-US" sz="2200" dirty="0" smtClean="0"/>
              <a:t> made you happy</a:t>
            </a:r>
          </a:p>
          <a:p>
            <a:pPr marL="82296" indent="0">
              <a:buNone/>
            </a:pPr>
            <a:endParaRPr lang="en-US" sz="2200" dirty="0" smtClean="0"/>
          </a:p>
          <a:p>
            <a:pPr marL="82296" indent="0">
              <a:buNone/>
            </a:pPr>
            <a:endParaRPr lang="en-US" sz="1800" dirty="0" smtClean="0"/>
          </a:p>
          <a:p>
            <a:pPr marL="82296" indent="0">
              <a:buNone/>
            </a:pPr>
            <a:r>
              <a:rPr lang="en-US" sz="2200" dirty="0" smtClean="0">
                <a:solidFill>
                  <a:srgbClr val="0070C0"/>
                </a:solidFill>
              </a:rPr>
              <a:t>When does sleep consolidate memory? </a:t>
            </a:r>
          </a:p>
          <a:p>
            <a:pPr marL="82296" indent="0">
              <a:buNone/>
            </a:pPr>
            <a:r>
              <a:rPr lang="en-US" sz="2200" dirty="0"/>
              <a:t>	</a:t>
            </a:r>
            <a:r>
              <a:rPr lang="en-US" sz="2200" dirty="0" smtClean="0"/>
              <a:t> </a:t>
            </a:r>
            <a:r>
              <a:rPr lang="en-US" sz="2200" dirty="0" smtClean="0">
                <a:solidFill>
                  <a:srgbClr val="0070C0"/>
                </a:solidFill>
              </a:rPr>
              <a:t>In stage 3 and 4 deep slow-wave sleep (Non-rem sleep)</a:t>
            </a:r>
            <a:endParaRPr lang="en-US" sz="2200" dirty="0">
              <a:solidFill>
                <a:srgbClr val="0070C0"/>
              </a:solidFill>
            </a:endParaRPr>
          </a:p>
        </p:txBody>
      </p:sp>
    </p:spTree>
    <p:extLst>
      <p:ext uri="{BB962C8B-B14F-4D97-AF65-F5344CB8AC3E}">
        <p14:creationId xmlns:p14="http://schemas.microsoft.com/office/powerpoint/2010/main" val="32731042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1200000" scaled="0"/>
          <a:tileRect/>
        </a:gradFill>
        <a:effectLst/>
      </p:bgPr>
    </p:bg>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190" y="1420699"/>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951746" y="2678560"/>
            <a:ext cx="5506454" cy="2554545"/>
          </a:xfrm>
          <a:prstGeom prst="rect">
            <a:avLst/>
          </a:prstGeom>
          <a:noFill/>
        </p:spPr>
        <p:txBody>
          <a:bodyPr wrap="square" rtlCol="0">
            <a:spAutoFit/>
          </a:bodyPr>
          <a:lstStyle/>
          <a:p>
            <a:endParaRPr lang="en-US" sz="2000" dirty="0"/>
          </a:p>
          <a:p>
            <a:r>
              <a:rPr lang="en-US" sz="2000" dirty="0" smtClean="0"/>
              <a:t>Three memories</a:t>
            </a:r>
          </a:p>
          <a:p>
            <a:endParaRPr lang="en-US" sz="2000" dirty="0" smtClean="0"/>
          </a:p>
          <a:p>
            <a:r>
              <a:rPr lang="en-US" sz="2000" dirty="0"/>
              <a:t>	</a:t>
            </a:r>
            <a:r>
              <a:rPr lang="en-US" sz="2000" dirty="0" smtClean="0"/>
              <a:t>1 flashbulb memory (explicit and specific)</a:t>
            </a:r>
          </a:p>
          <a:p>
            <a:endParaRPr lang="en-US" sz="2000" dirty="0"/>
          </a:p>
          <a:p>
            <a:r>
              <a:rPr lang="en-US" sz="2000" dirty="0" smtClean="0"/>
              <a:t>	1 semantics/ not important</a:t>
            </a:r>
          </a:p>
          <a:p>
            <a:endParaRPr lang="en-US" sz="2000" dirty="0"/>
          </a:p>
          <a:p>
            <a:r>
              <a:rPr lang="en-US" sz="2000" dirty="0" smtClean="0"/>
              <a:t>	1 procedural (implicit and general)</a:t>
            </a:r>
            <a:endParaRPr lang="en-US" sz="2000" dirty="0"/>
          </a:p>
        </p:txBody>
      </p:sp>
      <p:sp>
        <p:nvSpPr>
          <p:cNvPr id="6" name="TextBox 5"/>
          <p:cNvSpPr txBox="1"/>
          <p:nvPr/>
        </p:nvSpPr>
        <p:spPr>
          <a:xfrm>
            <a:off x="2590800" y="1907487"/>
            <a:ext cx="5261953" cy="584775"/>
          </a:xfrm>
          <a:prstGeom prst="rect">
            <a:avLst/>
          </a:prstGeom>
          <a:noFill/>
        </p:spPr>
        <p:txBody>
          <a:bodyPr wrap="none" rtlCol="0">
            <a:spAutoFit/>
          </a:bodyPr>
          <a:lstStyle/>
          <a:p>
            <a:pPr lvl="0"/>
            <a:r>
              <a:rPr lang="en-US" sz="3200" dirty="0" smtClean="0">
                <a:solidFill>
                  <a:srgbClr val="0070C0"/>
                </a:solidFill>
              </a:rPr>
              <a:t>OUR COLLECTIVE </a:t>
            </a:r>
            <a:r>
              <a:rPr lang="en-US" sz="3200" dirty="0">
                <a:solidFill>
                  <a:srgbClr val="0070C0"/>
                </a:solidFill>
              </a:rPr>
              <a:t>MEMORY</a:t>
            </a:r>
          </a:p>
        </p:txBody>
      </p:sp>
    </p:spTree>
    <p:extLst>
      <p:ext uri="{BB962C8B-B14F-4D97-AF65-F5344CB8AC3E}">
        <p14:creationId xmlns:p14="http://schemas.microsoft.com/office/powerpoint/2010/main" val="238136510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Rectangle 1"/>
          <p:cNvSpPr>
            <a:spLocks noChangeArrowheads="1"/>
          </p:cNvSpPr>
          <p:nvPr/>
        </p:nvSpPr>
        <p:spPr bwMode="auto">
          <a:xfrm>
            <a:off x="0" y="-2512822"/>
            <a:ext cx="9269653" cy="62478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r>
              <a:rPr lang="en-US" sz="1200" dirty="0">
                <a:solidFill>
                  <a:prstClr val="black"/>
                </a:solidFill>
                <a:latin typeface="Times New Roman" pitchFamily="18" charset="0"/>
                <a:ea typeface="Calibri" pitchFamily="34" charset="0"/>
                <a:cs typeface="Times New Roman" pitchFamily="18" charset="0"/>
              </a:rPr>
              <a:t>               </a:t>
            </a:r>
            <a:r>
              <a:rPr lang="en-US" sz="2800" dirty="0">
                <a:solidFill>
                  <a:prstClr val="black"/>
                </a:solidFill>
                <a:latin typeface="Times New Roman" pitchFamily="18" charset="0"/>
                <a:ea typeface="Calibri" pitchFamily="34" charset="0"/>
                <a:cs typeface="Times New Roman" pitchFamily="18" charset="0"/>
              </a:rPr>
              <a:t>    </a:t>
            </a:r>
            <a:endParaRPr lang="en-US" sz="1600" dirty="0">
              <a:solidFill>
                <a:prstClr val="black"/>
              </a:solidFill>
              <a:latin typeface="Arial" pitchFamily="34" charset="0"/>
            </a:endParaRPr>
          </a:p>
        </p:txBody>
      </p:sp>
      <p:sp>
        <p:nvSpPr>
          <p:cNvPr id="6" name="Title 5"/>
          <p:cNvSpPr>
            <a:spLocks noGrp="1"/>
          </p:cNvSpPr>
          <p:nvPr>
            <p:ph type="title"/>
          </p:nvPr>
        </p:nvSpPr>
        <p:spPr>
          <a:xfrm>
            <a:off x="1841163" y="46038"/>
            <a:ext cx="6477000" cy="792162"/>
          </a:xfrm>
        </p:spPr>
        <p:txBody>
          <a:bodyPr>
            <a:normAutofit/>
          </a:bodyPr>
          <a:lstStyle/>
          <a:p>
            <a:r>
              <a:rPr lang="en-US" sz="3200" dirty="0" smtClean="0">
                <a:solidFill>
                  <a:srgbClr val="0070C0"/>
                </a:solidFill>
              </a:rPr>
              <a:t>Dreams include </a:t>
            </a:r>
            <a:r>
              <a:rPr lang="en-US" sz="3200" dirty="0" smtClean="0">
                <a:solidFill>
                  <a:srgbClr val="0070C0"/>
                </a:solidFill>
              </a:rPr>
              <a:t>images and memories</a:t>
            </a:r>
            <a:endParaRPr lang="en-US" sz="3200" dirty="0">
              <a:solidFill>
                <a:srgbClr val="0070C0"/>
              </a:solidFill>
            </a:endParaRPr>
          </a:p>
        </p:txBody>
      </p:sp>
      <p:sp>
        <p:nvSpPr>
          <p:cNvPr id="7" name="Content Placeholder 6"/>
          <p:cNvSpPr>
            <a:spLocks noGrp="1"/>
          </p:cNvSpPr>
          <p:nvPr>
            <p:ph idx="1"/>
          </p:nvPr>
        </p:nvSpPr>
        <p:spPr>
          <a:xfrm>
            <a:off x="1091526" y="838200"/>
            <a:ext cx="7086600" cy="4953000"/>
          </a:xfrm>
        </p:spPr>
        <p:txBody>
          <a:bodyPr>
            <a:noAutofit/>
          </a:bodyPr>
          <a:lstStyle/>
          <a:p>
            <a:pPr marL="0" lvl="0" indent="0" eaLnBrk="0" fontAlgn="base" hangingPunct="0">
              <a:spcBef>
                <a:spcPct val="0"/>
              </a:spcBef>
              <a:spcAft>
                <a:spcPct val="0"/>
              </a:spcAft>
              <a:buNone/>
            </a:pPr>
            <a:r>
              <a:rPr lang="en-US" sz="2000" dirty="0" smtClean="0">
                <a:solidFill>
                  <a:schemeClr val="accent5">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dirty="0" smtClean="0">
                <a:solidFill>
                  <a:srgbClr val="0070C0"/>
                </a:solidFill>
                <a:effectLst>
                  <a:outerShdw blurRad="38100" dist="38100" dir="2700000" algn="tl">
                    <a:srgbClr val="000000">
                      <a:alpha val="43137"/>
                    </a:srgbClr>
                  </a:outerShdw>
                </a:effectLst>
                <a:cs typeface="Times New Roman" pitchFamily="18" charset="0"/>
              </a:rPr>
              <a:t>Episodic Memory</a:t>
            </a:r>
            <a:endParaRPr lang="en-US" sz="2000" dirty="0" smtClean="0">
              <a:solidFill>
                <a:srgbClr val="0070C0"/>
              </a:solidFill>
              <a:effectLst>
                <a:outerShdw blurRad="38100" dist="38100" dir="2700000" algn="tl">
                  <a:srgbClr val="000000">
                    <a:alpha val="43137"/>
                  </a:srgbClr>
                </a:outerShdw>
              </a:effectLst>
            </a:endParaRPr>
          </a:p>
          <a:p>
            <a:r>
              <a:rPr lang="en-US" sz="1800" dirty="0" smtClean="0">
                <a:solidFill>
                  <a:srgbClr val="0070C0"/>
                </a:solidFill>
                <a:latin typeface="Times New Roman" pitchFamily="18" charset="0"/>
                <a:cs typeface="Times New Roman" pitchFamily="18" charset="0"/>
              </a:rPr>
              <a:t>Memories which are actually perceived and known; </a:t>
            </a:r>
            <a:endParaRPr lang="en-US" sz="1800" dirty="0" smtClean="0">
              <a:solidFill>
                <a:srgbClr val="0070C0"/>
              </a:solidFill>
              <a:latin typeface="Times New Roman" pitchFamily="18" charset="0"/>
              <a:cs typeface="Times New Roman" pitchFamily="18" charset="0"/>
            </a:endParaRPr>
          </a:p>
          <a:p>
            <a:r>
              <a:rPr lang="en-US" sz="1800" dirty="0" smtClean="0">
                <a:solidFill>
                  <a:srgbClr val="0070C0"/>
                </a:solidFill>
                <a:latin typeface="Gill Sans MT" panose="020B0502020104020203" pitchFamily="34" charset="0"/>
              </a:rPr>
              <a:t>Specific</a:t>
            </a:r>
            <a:endParaRPr lang="en-US" sz="1800" dirty="0" smtClean="0">
              <a:solidFill>
                <a:srgbClr val="0070C0"/>
              </a:solidFill>
              <a:latin typeface="Gill Sans MT" panose="020B0502020104020203" pitchFamily="34" charset="0"/>
            </a:endParaRPr>
          </a:p>
          <a:p>
            <a:r>
              <a:rPr lang="en-US" sz="1800" dirty="0" smtClean="0">
                <a:solidFill>
                  <a:srgbClr val="0070C0"/>
                </a:solidFill>
                <a:latin typeface="Gill Sans MT" panose="020B0502020104020203" pitchFamily="34" charset="0"/>
              </a:rPr>
              <a:t>Autobiographical</a:t>
            </a:r>
            <a:endParaRPr lang="en-US" sz="1800" dirty="0">
              <a:solidFill>
                <a:srgbClr val="0070C0"/>
              </a:solidFill>
              <a:latin typeface="Gill Sans MT" panose="020B0502020104020203" pitchFamily="34" charset="0"/>
            </a:endParaRPr>
          </a:p>
          <a:p>
            <a:r>
              <a:rPr lang="en-US" sz="1800" dirty="0" smtClean="0">
                <a:solidFill>
                  <a:srgbClr val="0070C0"/>
                </a:solidFill>
                <a:latin typeface="Gill Sans MT" panose="020B0502020104020203" pitchFamily="34" charset="0"/>
              </a:rPr>
              <a:t>Emotional, such as love, fear</a:t>
            </a:r>
            <a:endParaRPr lang="en-US" sz="1800" dirty="0">
              <a:solidFill>
                <a:srgbClr val="0070C0"/>
              </a:solidFill>
              <a:latin typeface="Gill Sans MT" panose="020B0502020104020203" pitchFamily="34" charset="0"/>
            </a:endParaRPr>
          </a:p>
          <a:p>
            <a:r>
              <a:rPr lang="en-US" sz="1800" dirty="0">
                <a:solidFill>
                  <a:srgbClr val="0070C0"/>
                </a:solidFill>
                <a:latin typeface="Gill Sans MT" panose="020B0502020104020203" pitchFamily="34" charset="0"/>
              </a:rPr>
              <a:t>Includes flashbulb </a:t>
            </a:r>
            <a:r>
              <a:rPr lang="en-US" sz="1800" dirty="0" smtClean="0">
                <a:solidFill>
                  <a:srgbClr val="0070C0"/>
                </a:solidFill>
                <a:latin typeface="Gill Sans MT" panose="020B0502020104020203" pitchFamily="34" charset="0"/>
              </a:rPr>
              <a:t>memory</a:t>
            </a:r>
            <a:endParaRPr lang="en-US" sz="2000" dirty="0" smtClean="0">
              <a:solidFill>
                <a:srgbClr val="0070C0"/>
              </a:solidFill>
              <a:latin typeface="Times New Roman" pitchFamily="18" charset="0"/>
              <a:cs typeface="Times New Roman" pitchFamily="18" charset="0"/>
            </a:endParaRPr>
          </a:p>
          <a:p>
            <a:pPr marL="0" indent="0" eaLnBrk="0" fontAlgn="base" hangingPunct="0">
              <a:spcBef>
                <a:spcPct val="0"/>
              </a:spcBef>
              <a:spcAft>
                <a:spcPct val="0"/>
              </a:spcAft>
              <a:buNone/>
            </a:pPr>
            <a:r>
              <a:rPr lang="en-US" sz="2400" dirty="0" smtClean="0">
                <a:solidFill>
                  <a:srgbClr val="0070C0"/>
                </a:solidFill>
                <a:effectLst>
                  <a:outerShdw blurRad="38100" dist="38100" dir="2700000" algn="tl">
                    <a:srgbClr val="000000">
                      <a:alpha val="43137"/>
                    </a:srgbClr>
                  </a:outerShdw>
                </a:effectLst>
                <a:cs typeface="Times New Roman" pitchFamily="18" charset="0"/>
              </a:rPr>
              <a:t>Procedural memory</a:t>
            </a:r>
            <a:endParaRPr lang="en-US" sz="2000" dirty="0" smtClean="0">
              <a:solidFill>
                <a:srgbClr val="0070C0"/>
              </a:solidFill>
              <a:effectLst>
                <a:outerShdw blurRad="38100" dist="38100" dir="2700000" algn="tl">
                  <a:srgbClr val="000000">
                    <a:alpha val="43137"/>
                  </a:srgbClr>
                </a:outerShdw>
              </a:effectLst>
            </a:endParaRPr>
          </a:p>
          <a:p>
            <a:pPr marL="0" indent="0" eaLnBrk="0" fontAlgn="base" hangingPunct="0">
              <a:spcBef>
                <a:spcPct val="0"/>
              </a:spcBef>
              <a:spcAft>
                <a:spcPct val="0"/>
              </a:spcAft>
            </a:pPr>
            <a:r>
              <a:rPr lang="en-US" sz="1800" dirty="0" smtClean="0">
                <a:solidFill>
                  <a:srgbClr val="0070C0"/>
                </a:solidFill>
                <a:latin typeface="Times New Roman" pitchFamily="18" charset="0"/>
                <a:cs typeface="Times New Roman" pitchFamily="18" charset="0"/>
              </a:rPr>
              <a:t>  Procedural is the steps to doing something, or learning to do it</a:t>
            </a:r>
          </a:p>
          <a:p>
            <a:pPr marL="0" indent="0" eaLnBrk="0" fontAlgn="base" hangingPunct="0">
              <a:spcBef>
                <a:spcPct val="0"/>
              </a:spcBef>
              <a:spcAft>
                <a:spcPct val="0"/>
              </a:spcAft>
            </a:pPr>
            <a:r>
              <a:rPr lang="en-US" sz="1800" dirty="0" smtClean="0">
                <a:solidFill>
                  <a:srgbClr val="0070C0"/>
                </a:solidFill>
                <a:latin typeface="Times New Roman" pitchFamily="18" charset="0"/>
                <a:cs typeface="Times New Roman" pitchFamily="18" charset="0"/>
              </a:rPr>
              <a:t>  Procedural memory includes muscle memory (how to play piano)</a:t>
            </a:r>
            <a:endParaRPr lang="en-US" sz="1800" dirty="0" smtClean="0">
              <a:solidFill>
                <a:srgbClr val="0070C0"/>
              </a:solidFill>
              <a:latin typeface="Arial" pitchFamily="34" charset="0"/>
            </a:endParaRPr>
          </a:p>
          <a:p>
            <a:pPr marL="0" lvl="0" indent="0" eaLnBrk="0" fontAlgn="base" hangingPunct="0">
              <a:spcBef>
                <a:spcPct val="0"/>
              </a:spcBef>
              <a:spcAft>
                <a:spcPct val="0"/>
              </a:spcAft>
              <a:buNone/>
            </a:pPr>
            <a:endParaRPr lang="en-US" sz="2000" dirty="0" smtClean="0">
              <a:solidFill>
                <a:srgbClr val="0070C0"/>
              </a:solidFill>
              <a:cs typeface="Times New Roman" pitchFamily="18" charset="0"/>
            </a:endParaRPr>
          </a:p>
          <a:p>
            <a:pPr marL="0" lvl="0" indent="0" eaLnBrk="0" fontAlgn="base" hangingPunct="0">
              <a:spcBef>
                <a:spcPct val="0"/>
              </a:spcBef>
              <a:spcAft>
                <a:spcPct val="0"/>
              </a:spcAft>
              <a:buNone/>
            </a:pPr>
            <a:r>
              <a:rPr lang="en-US" sz="2400" dirty="0" smtClean="0">
                <a:solidFill>
                  <a:srgbClr val="0070C0"/>
                </a:solidFill>
                <a:effectLst>
                  <a:outerShdw blurRad="38100" dist="38100" dir="2700000" algn="tl">
                    <a:srgbClr val="000000">
                      <a:alpha val="43137"/>
                    </a:srgbClr>
                  </a:outerShdw>
                </a:effectLst>
                <a:cs typeface="Times New Roman" pitchFamily="18" charset="0"/>
              </a:rPr>
              <a:t> Semantics</a:t>
            </a:r>
            <a:endParaRPr lang="en-US" sz="2400" dirty="0" smtClean="0">
              <a:solidFill>
                <a:srgbClr val="0070C0"/>
              </a:solidFill>
              <a:effectLst>
                <a:outerShdw blurRad="38100" dist="38100" dir="2700000" algn="tl">
                  <a:srgbClr val="000000">
                    <a:alpha val="43137"/>
                  </a:srgbClr>
                </a:outerShdw>
              </a:effectLst>
            </a:endParaRPr>
          </a:p>
          <a:p>
            <a:pPr marL="0" indent="0" eaLnBrk="0" fontAlgn="base" hangingPunct="0">
              <a:spcBef>
                <a:spcPct val="0"/>
              </a:spcBef>
              <a:spcAft>
                <a:spcPct val="0"/>
              </a:spcAft>
            </a:pPr>
            <a:r>
              <a:rPr lang="en-US" sz="1800" dirty="0" smtClean="0">
                <a:solidFill>
                  <a:srgbClr val="0070C0"/>
                </a:solidFill>
                <a:latin typeface="Times New Roman" pitchFamily="18" charset="0"/>
                <a:cs typeface="Times New Roman" pitchFamily="18" charset="0"/>
              </a:rPr>
              <a:t>   general knowledge, NOT unique to individual</a:t>
            </a:r>
          </a:p>
          <a:p>
            <a:pPr marL="0" indent="0" eaLnBrk="0" fontAlgn="base" hangingPunct="0">
              <a:spcBef>
                <a:spcPct val="0"/>
              </a:spcBef>
              <a:spcAft>
                <a:spcPct val="0"/>
              </a:spcAft>
            </a:pPr>
            <a:r>
              <a:rPr lang="en-US" sz="1800" dirty="0" smtClean="0">
                <a:solidFill>
                  <a:srgbClr val="0070C0"/>
                </a:solidFill>
                <a:latin typeface="Times New Roman" pitchFamily="18" charset="0"/>
                <a:cs typeface="Times New Roman" pitchFamily="18" charset="0"/>
              </a:rPr>
              <a:t>   symbols and meanings that the symbol emotes</a:t>
            </a:r>
          </a:p>
          <a:p>
            <a:pPr marL="0" indent="0" eaLnBrk="0" fontAlgn="base" hangingPunct="0">
              <a:spcBef>
                <a:spcPct val="0"/>
              </a:spcBef>
              <a:spcAft>
                <a:spcPct val="0"/>
              </a:spcAft>
            </a:pPr>
            <a:r>
              <a:rPr lang="en-US" sz="1800" dirty="0" smtClean="0">
                <a:solidFill>
                  <a:srgbClr val="0070C0"/>
                </a:solidFill>
                <a:latin typeface="Times New Roman" pitchFamily="18" charset="0"/>
                <a:cs typeface="Times New Roman" pitchFamily="18" charset="0"/>
              </a:rPr>
              <a:t>   long term memory and implicit  </a:t>
            </a:r>
          </a:p>
          <a:p>
            <a:pPr marL="0" indent="0" eaLnBrk="0" fontAlgn="base" hangingPunct="0">
              <a:spcBef>
                <a:spcPct val="0"/>
              </a:spcBef>
              <a:spcAft>
                <a:spcPct val="0"/>
              </a:spcAft>
              <a:buNone/>
            </a:pPr>
            <a:r>
              <a:rPr lang="en-US" sz="1800" dirty="0" smtClean="0">
                <a:solidFill>
                  <a:srgbClr val="0070C0"/>
                </a:solidFill>
                <a:latin typeface="Times New Roman" pitchFamily="18" charset="0"/>
                <a:cs typeface="Times New Roman" pitchFamily="18" charset="0"/>
              </a:rPr>
              <a:t> </a:t>
            </a:r>
          </a:p>
          <a:p>
            <a:pPr marL="0" indent="0" eaLnBrk="0" fontAlgn="base" hangingPunct="0">
              <a:spcBef>
                <a:spcPct val="0"/>
              </a:spcBef>
              <a:spcAft>
                <a:spcPct val="0"/>
              </a:spcAft>
            </a:pPr>
            <a:endParaRPr lang="en-US" sz="1800" dirty="0" smtClean="0">
              <a:latin typeface="Times New Roman" pitchFamily="18" charset="0"/>
              <a:cs typeface="Times New Roman" pitchFamily="18" charset="0"/>
            </a:endParaRPr>
          </a:p>
          <a:p>
            <a:pPr marL="0" indent="0" eaLnBrk="0" fontAlgn="base" hangingPunct="0">
              <a:spcBef>
                <a:spcPct val="0"/>
              </a:spcBef>
              <a:spcAft>
                <a:spcPct val="0"/>
              </a:spcAft>
            </a:pPr>
            <a:r>
              <a:rPr lang="en-US" sz="1800" dirty="0" smtClean="0">
                <a:cs typeface="Times New Roman" pitchFamily="18" charset="0"/>
              </a:rPr>
              <a:t>  </a:t>
            </a:r>
            <a:r>
              <a:rPr lang="en-US" sz="1800" dirty="0" smtClean="0">
                <a:solidFill>
                  <a:srgbClr val="0070C0"/>
                </a:solidFill>
                <a:cs typeface="Times New Roman" pitchFamily="18" charset="0"/>
              </a:rPr>
              <a:t>Perceptual memory</a:t>
            </a:r>
          </a:p>
          <a:p>
            <a:pPr marL="0" indent="0" eaLnBrk="0" fontAlgn="base" hangingPunct="0">
              <a:spcBef>
                <a:spcPct val="0"/>
              </a:spcBef>
              <a:spcAft>
                <a:spcPct val="0"/>
              </a:spcAft>
            </a:pPr>
            <a:r>
              <a:rPr lang="en-US" sz="1800" dirty="0" smtClean="0">
                <a:solidFill>
                  <a:srgbClr val="0070C0"/>
                </a:solidFill>
                <a:cs typeface="Times New Roman" pitchFamily="18" charset="0"/>
              </a:rPr>
              <a:t>  Conceptual memory</a:t>
            </a:r>
          </a:p>
          <a:p>
            <a:pPr marL="274320" lvl="1" indent="0" eaLnBrk="0" fontAlgn="base" hangingPunct="0">
              <a:spcBef>
                <a:spcPct val="0"/>
              </a:spcBef>
              <a:spcAft>
                <a:spcPct val="0"/>
              </a:spcAft>
            </a:pPr>
            <a:r>
              <a:rPr lang="en-US" sz="1800" dirty="0" smtClean="0">
                <a:solidFill>
                  <a:srgbClr val="0070C0"/>
                </a:solidFill>
                <a:cs typeface="Times New Roman" pitchFamily="18" charset="0"/>
              </a:rPr>
              <a:t>      Abstract</a:t>
            </a:r>
          </a:p>
          <a:p>
            <a:pPr marL="0" lvl="0" indent="0" eaLnBrk="0" fontAlgn="base" hangingPunct="0">
              <a:spcBef>
                <a:spcPct val="0"/>
              </a:spcBef>
              <a:spcAft>
                <a:spcPct val="0"/>
              </a:spcAft>
              <a:buNone/>
            </a:pPr>
            <a:r>
              <a:rPr lang="en-US" sz="1800" dirty="0" smtClean="0">
                <a:solidFill>
                  <a:schemeClr val="accent5">
                    <a:lumMod val="50000"/>
                  </a:schemeClr>
                </a:solidFill>
                <a:cs typeface="Times New Roman" pitchFamily="18" charset="0"/>
              </a:rPr>
              <a:t>	</a:t>
            </a:r>
          </a:p>
          <a:p>
            <a:pPr marL="0" lvl="0" indent="0" eaLnBrk="0" fontAlgn="base" hangingPunct="0">
              <a:spcBef>
                <a:spcPct val="0"/>
              </a:spcBef>
              <a:spcAft>
                <a:spcPct val="0"/>
              </a:spcAft>
              <a:buNone/>
            </a:pPr>
            <a:r>
              <a:rPr lang="en-US" sz="1800" dirty="0" smtClean="0">
                <a:solidFill>
                  <a:schemeClr val="accent5">
                    <a:lumMod val="50000"/>
                  </a:schemeClr>
                </a:solidFill>
                <a:latin typeface="Times New Roman" pitchFamily="18" charset="0"/>
                <a:cs typeface="Times New Roman" pitchFamily="18" charset="0"/>
              </a:rPr>
              <a:t>	</a:t>
            </a:r>
          </a:p>
          <a:p>
            <a:pPr marL="0" lvl="0" indent="0" eaLnBrk="0" fontAlgn="base" hangingPunct="0">
              <a:spcBef>
                <a:spcPct val="0"/>
              </a:spcBef>
              <a:spcAft>
                <a:spcPct val="0"/>
              </a:spcAft>
              <a:buNone/>
            </a:pPr>
            <a:endParaRPr lang="en-US" sz="1800" dirty="0" smtClean="0">
              <a:solidFill>
                <a:schemeClr val="accent5">
                  <a:lumMod val="50000"/>
                </a:schemeClr>
              </a:solidFill>
              <a:latin typeface="Times New Roman" pitchFamily="18" charset="0"/>
              <a:ea typeface="Calibri" pitchFamily="34" charset="0"/>
              <a:cs typeface="Times New Roman" pitchFamily="18" charset="0"/>
            </a:endParaRPr>
          </a:p>
        </p:txBody>
      </p:sp>
      <p:pic>
        <p:nvPicPr>
          <p:cNvPr id="9" name="Picture 8" descr="cow.jpeg"/>
          <p:cNvPicPr>
            <a:picLocks noChangeAspect="1"/>
          </p:cNvPicPr>
          <p:nvPr/>
        </p:nvPicPr>
        <p:blipFill>
          <a:blip r:embed="rId3" cstate="print"/>
          <a:stretch>
            <a:fillRect/>
          </a:stretch>
        </p:blipFill>
        <p:spPr>
          <a:xfrm>
            <a:off x="6324600" y="4648200"/>
            <a:ext cx="2133600" cy="1600200"/>
          </a:xfrm>
          <a:prstGeom prst="rect">
            <a:avLst/>
          </a:prstGeom>
        </p:spPr>
      </p:pic>
    </p:spTree>
    <p:extLst>
      <p:ext uri="{BB962C8B-B14F-4D97-AF65-F5344CB8AC3E}">
        <p14:creationId xmlns:p14="http://schemas.microsoft.com/office/powerpoint/2010/main" val="2762459934"/>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1371600"/>
            <a:ext cx="3057525" cy="26352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905000" y="5410200"/>
            <a:ext cx="5943600" cy="646331"/>
          </a:xfrm>
          <a:prstGeom prst="rect">
            <a:avLst/>
          </a:prstGeom>
          <a:noFill/>
        </p:spPr>
        <p:txBody>
          <a:bodyPr wrap="square" rtlCol="0">
            <a:spAutoFit/>
          </a:bodyPr>
          <a:lstStyle/>
          <a:p>
            <a:r>
              <a:rPr lang="en-US" dirty="0">
                <a:solidFill>
                  <a:prstClr val="black"/>
                </a:solidFill>
              </a:rPr>
              <a:t>Sir Arthur </a:t>
            </a:r>
            <a:r>
              <a:rPr lang="en-US" dirty="0" err="1">
                <a:solidFill>
                  <a:prstClr val="black"/>
                </a:solidFill>
              </a:rPr>
              <a:t>Tansley</a:t>
            </a:r>
            <a:r>
              <a:rPr lang="en-US" dirty="0">
                <a:solidFill>
                  <a:prstClr val="black"/>
                </a:solidFill>
              </a:rPr>
              <a:t>,  a botanist who later became a psychologist </a:t>
            </a:r>
          </a:p>
          <a:p>
            <a:r>
              <a:rPr lang="en-US" dirty="0">
                <a:solidFill>
                  <a:prstClr val="black"/>
                </a:solidFill>
              </a:rPr>
              <a:t>      famous for the idea that ecosystems are self-organizing</a:t>
            </a:r>
            <a:endParaRPr lang="en-US" dirty="0">
              <a:solidFill>
                <a:prstClr val="black"/>
              </a:solidFill>
            </a:endParaRPr>
          </a:p>
        </p:txBody>
      </p:sp>
    </p:spTree>
    <p:extLst>
      <p:ext uri="{BB962C8B-B14F-4D97-AF65-F5344CB8AC3E}">
        <p14:creationId xmlns:p14="http://schemas.microsoft.com/office/powerpoint/2010/main" val="314997699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0"/>
            <a:ext cx="7620000" cy="1219200"/>
          </a:xfrm>
        </p:spPr>
        <p:txBody>
          <a:bodyPr>
            <a:normAutofit fontScale="90000"/>
          </a:bodyPr>
          <a:lstStyle/>
          <a:p>
            <a:r>
              <a:rPr lang="en-US" sz="3100" b="1" dirty="0" smtClean="0">
                <a:solidFill>
                  <a:schemeClr val="accent6">
                    <a:lumMod val="75000"/>
                  </a:schemeClr>
                </a:solidFill>
                <a:latin typeface="Perpetua Titling MT" pitchFamily="18" charset="0"/>
              </a:rPr>
              <a:t/>
            </a:r>
            <a:br>
              <a:rPr lang="en-US" sz="3100" b="1" dirty="0" smtClean="0">
                <a:solidFill>
                  <a:schemeClr val="accent6">
                    <a:lumMod val="75000"/>
                  </a:schemeClr>
                </a:solidFill>
                <a:latin typeface="Perpetua Titling MT" pitchFamily="18" charset="0"/>
              </a:rPr>
            </a:br>
            <a:r>
              <a:rPr lang="en-US" sz="3100" b="1" dirty="0" smtClean="0">
                <a:solidFill>
                  <a:schemeClr val="accent6">
                    <a:lumMod val="75000"/>
                  </a:schemeClr>
                </a:solidFill>
                <a:latin typeface="Perpetua Titling MT" pitchFamily="18" charset="0"/>
              </a:rPr>
              <a:t/>
            </a:r>
            <a:br>
              <a:rPr lang="en-US" sz="3100" b="1" dirty="0" smtClean="0">
                <a:solidFill>
                  <a:schemeClr val="accent6">
                    <a:lumMod val="75000"/>
                  </a:schemeClr>
                </a:solidFill>
                <a:latin typeface="Perpetua Titling MT" pitchFamily="18" charset="0"/>
              </a:rPr>
            </a:br>
            <a:r>
              <a:rPr lang="en-US" sz="3100" b="1" dirty="0" smtClean="0">
                <a:solidFill>
                  <a:schemeClr val="accent6">
                    <a:lumMod val="75000"/>
                  </a:schemeClr>
                </a:solidFill>
                <a:latin typeface="Perpetua Titling MT" pitchFamily="18" charset="0"/>
              </a:rPr>
              <a:t/>
            </a:r>
            <a:br>
              <a:rPr lang="en-US" sz="3100" b="1" dirty="0" smtClean="0">
                <a:solidFill>
                  <a:schemeClr val="accent6">
                    <a:lumMod val="75000"/>
                  </a:schemeClr>
                </a:solidFill>
                <a:latin typeface="Perpetua Titling MT" pitchFamily="18" charset="0"/>
              </a:rPr>
            </a:br>
            <a:r>
              <a:rPr lang="en-US" sz="3100" b="1" dirty="0" smtClean="0">
                <a:solidFill>
                  <a:schemeClr val="accent6">
                    <a:lumMod val="75000"/>
                  </a:schemeClr>
                </a:solidFill>
                <a:latin typeface="Perpetua Titling MT" pitchFamily="18" charset="0"/>
              </a:rPr>
              <a:t/>
            </a:r>
            <a:br>
              <a:rPr lang="en-US" sz="3100" b="1" dirty="0" smtClean="0">
                <a:solidFill>
                  <a:schemeClr val="accent6">
                    <a:lumMod val="75000"/>
                  </a:schemeClr>
                </a:solidFill>
                <a:latin typeface="Perpetua Titling MT" pitchFamily="18" charset="0"/>
              </a:rPr>
            </a:br>
            <a:r>
              <a:rPr lang="en-US" sz="3100" b="1" dirty="0" smtClean="0">
                <a:solidFill>
                  <a:schemeClr val="accent6">
                    <a:lumMod val="75000"/>
                  </a:schemeClr>
                </a:solidFill>
                <a:latin typeface="Perpetua Titling MT" pitchFamily="18" charset="0"/>
              </a:rPr>
              <a:t/>
            </a:r>
            <a:br>
              <a:rPr lang="en-US" sz="3100" b="1" dirty="0" smtClean="0">
                <a:solidFill>
                  <a:schemeClr val="accent6">
                    <a:lumMod val="75000"/>
                  </a:schemeClr>
                </a:solidFill>
                <a:latin typeface="Perpetua Titling MT" pitchFamily="18" charset="0"/>
              </a:rPr>
            </a:br>
            <a:r>
              <a:rPr lang="en-US" sz="4400" b="1" dirty="0" smtClean="0">
                <a:solidFill>
                  <a:schemeClr val="accent3">
                    <a:lumMod val="50000"/>
                  </a:schemeClr>
                </a:solidFill>
                <a:latin typeface="Perpetua Titling MT" pitchFamily="18" charset="0"/>
              </a:rPr>
              <a:t> </a:t>
            </a:r>
            <a:br>
              <a:rPr lang="en-US" sz="4400" b="1" dirty="0" smtClean="0">
                <a:solidFill>
                  <a:schemeClr val="accent3">
                    <a:lumMod val="50000"/>
                  </a:schemeClr>
                </a:solidFill>
                <a:latin typeface="Perpetua Titling MT" pitchFamily="18" charset="0"/>
              </a:rPr>
            </a:br>
            <a:r>
              <a:rPr lang="en-US" sz="3100" b="1" dirty="0" smtClean="0">
                <a:solidFill>
                  <a:srgbClr val="002060"/>
                </a:solidFill>
                <a:latin typeface="Perpetua Titling MT" pitchFamily="18" charset="0"/>
              </a:rPr>
              <a:t>Calvin Hall:  </a:t>
            </a:r>
            <a:r>
              <a:rPr lang="en-US" sz="3100" b="1" dirty="0" smtClean="0">
                <a:solidFill>
                  <a:srgbClr val="7030A0"/>
                </a:solidFill>
                <a:latin typeface="Perpetua Titling MT" pitchFamily="18" charset="0"/>
              </a:rPr>
              <a:t/>
            </a:r>
            <a:br>
              <a:rPr lang="en-US" sz="3100" b="1" dirty="0" smtClean="0">
                <a:solidFill>
                  <a:srgbClr val="7030A0"/>
                </a:solidFill>
                <a:latin typeface="Perpetua Titling MT" pitchFamily="18" charset="0"/>
              </a:rPr>
            </a:br>
            <a:r>
              <a:rPr lang="en-US" sz="3100" b="1" dirty="0" smtClean="0">
                <a:solidFill>
                  <a:srgbClr val="7030A0"/>
                </a:solidFill>
                <a:latin typeface="Perpetua Titling MT" pitchFamily="18" charset="0"/>
              </a:rPr>
              <a:t>	</a:t>
            </a:r>
            <a:r>
              <a:rPr lang="en-US" sz="2700" b="1" dirty="0" smtClean="0">
                <a:solidFill>
                  <a:srgbClr val="7030A0"/>
                </a:solidFill>
                <a:effectLst/>
              </a:rPr>
              <a:t>Dreams are a cognitive process </a:t>
            </a:r>
            <a:r>
              <a:rPr lang="en-US" sz="3100" b="1" dirty="0" smtClean="0">
                <a:solidFill>
                  <a:srgbClr val="002060"/>
                </a:solidFill>
                <a:latin typeface="Perpetua Titling MT" pitchFamily="18" charset="0"/>
              </a:rPr>
              <a:t/>
            </a:r>
            <a:br>
              <a:rPr lang="en-US" sz="3100" b="1" dirty="0" smtClean="0">
                <a:solidFill>
                  <a:srgbClr val="002060"/>
                </a:solidFill>
                <a:latin typeface="Perpetua Titling MT" pitchFamily="18" charset="0"/>
              </a:rPr>
            </a:br>
            <a:r>
              <a:rPr lang="en-US" sz="3100" b="1" dirty="0" smtClean="0">
                <a:solidFill>
                  <a:schemeClr val="accent6">
                    <a:lumMod val="75000"/>
                  </a:schemeClr>
                </a:solidFill>
                <a:latin typeface="Perpetua Titling MT" pitchFamily="18" charset="0"/>
              </a:rPr>
              <a:t/>
            </a:r>
            <a:br>
              <a:rPr lang="en-US" sz="3100" b="1" dirty="0" smtClean="0">
                <a:solidFill>
                  <a:schemeClr val="accent6">
                    <a:lumMod val="75000"/>
                  </a:schemeClr>
                </a:solidFill>
                <a:latin typeface="Perpetua Titling MT" pitchFamily="18" charset="0"/>
              </a:rPr>
            </a:br>
            <a:r>
              <a:rPr lang="en-US" sz="3100" b="1" dirty="0" smtClean="0">
                <a:solidFill>
                  <a:schemeClr val="accent6">
                    <a:lumMod val="75000"/>
                  </a:schemeClr>
                </a:solidFill>
                <a:latin typeface="Perpetua Titling MT" pitchFamily="18" charset="0"/>
              </a:rPr>
              <a:t>									</a:t>
            </a:r>
            <a:r>
              <a:rPr lang="en-US" sz="3600" b="1" dirty="0" smtClean="0">
                <a:solidFill>
                  <a:schemeClr val="accent6">
                    <a:lumMod val="75000"/>
                  </a:schemeClr>
                </a:solidFill>
                <a:latin typeface="Perpetua Titling MT" pitchFamily="18" charset="0"/>
              </a:rPr>
              <a:t/>
            </a:r>
            <a:br>
              <a:rPr lang="en-US" sz="3600" b="1" dirty="0" smtClean="0">
                <a:solidFill>
                  <a:schemeClr val="accent6">
                    <a:lumMod val="75000"/>
                  </a:schemeClr>
                </a:solidFill>
                <a:latin typeface="Perpetua Titling MT" pitchFamily="18" charset="0"/>
              </a:rPr>
            </a:br>
            <a:r>
              <a:rPr lang="en-US" sz="3600" b="1" dirty="0" smtClean="0">
                <a:solidFill>
                  <a:schemeClr val="accent6">
                    <a:lumMod val="75000"/>
                  </a:schemeClr>
                </a:solidFill>
                <a:latin typeface="+mn-lt"/>
              </a:rPr>
              <a:t/>
            </a:r>
            <a:br>
              <a:rPr lang="en-US" sz="3600" b="1" dirty="0" smtClean="0">
                <a:solidFill>
                  <a:schemeClr val="accent6">
                    <a:lumMod val="75000"/>
                  </a:schemeClr>
                </a:solidFill>
                <a:latin typeface="+mn-lt"/>
              </a:rPr>
            </a:br>
            <a:r>
              <a:rPr lang="en-US" dirty="0" smtClean="0"/>
              <a:t/>
            </a:r>
            <a:br>
              <a:rPr lang="en-US" dirty="0" smtClean="0"/>
            </a:br>
            <a:endParaRPr lang="en-US" dirty="0"/>
          </a:p>
        </p:txBody>
      </p:sp>
      <p:sp>
        <p:nvSpPr>
          <p:cNvPr id="5" name="TextBox 4"/>
          <p:cNvSpPr txBox="1"/>
          <p:nvPr/>
        </p:nvSpPr>
        <p:spPr>
          <a:xfrm>
            <a:off x="1143000" y="5715001"/>
            <a:ext cx="7848600" cy="646331"/>
          </a:xfrm>
          <a:prstGeom prst="rect">
            <a:avLst/>
          </a:prstGeom>
          <a:noFill/>
          <a:ln w="28575">
            <a:noFill/>
          </a:ln>
        </p:spPr>
        <p:txBody>
          <a:bodyPr wrap="square" rtlCol="0">
            <a:spAutoFit/>
          </a:bodyPr>
          <a:lstStyle/>
          <a:p>
            <a:pPr>
              <a:buFont typeface="Wingdings" pitchFamily="2" charset="2"/>
              <a:buChar char="ü"/>
            </a:pPr>
            <a:r>
              <a:rPr lang="en-US" dirty="0">
                <a:solidFill>
                  <a:srgbClr val="7030A0"/>
                </a:solidFill>
              </a:rPr>
              <a:t>Dreams provide a path to the unconscious areas of the mind, </a:t>
            </a:r>
          </a:p>
          <a:p>
            <a:r>
              <a:rPr lang="en-US" dirty="0">
                <a:solidFill>
                  <a:srgbClr val="7030A0"/>
                </a:solidFill>
              </a:rPr>
              <a:t>          and can be a map for the dreamer to anticipate difficulties and obstacles</a:t>
            </a:r>
          </a:p>
        </p:txBody>
      </p:sp>
      <p:sp>
        <p:nvSpPr>
          <p:cNvPr id="6" name="TextBox 5"/>
          <p:cNvSpPr txBox="1"/>
          <p:nvPr/>
        </p:nvSpPr>
        <p:spPr>
          <a:xfrm>
            <a:off x="990600" y="3429000"/>
            <a:ext cx="6781800" cy="2031325"/>
          </a:xfrm>
          <a:prstGeom prst="rect">
            <a:avLst/>
          </a:prstGeom>
          <a:noFill/>
        </p:spPr>
        <p:txBody>
          <a:bodyPr wrap="square" rtlCol="0">
            <a:spAutoFit/>
          </a:bodyPr>
          <a:lstStyle/>
          <a:p>
            <a:endParaRPr lang="en-US" b="1" dirty="0">
              <a:solidFill>
                <a:srgbClr val="7030A0"/>
              </a:solidFill>
            </a:endParaRPr>
          </a:p>
          <a:p>
            <a:r>
              <a:rPr lang="en-US" b="1" dirty="0">
                <a:solidFill>
                  <a:srgbClr val="7030A0"/>
                </a:solidFill>
              </a:rPr>
              <a:t>Analyzed thousands of dreams from diaries</a:t>
            </a:r>
          </a:p>
          <a:p>
            <a:pPr lvl="1">
              <a:buFont typeface="Wingdings" pitchFamily="2" charset="2"/>
              <a:buChar char="v"/>
            </a:pPr>
            <a:r>
              <a:rPr lang="en-US" dirty="0">
                <a:solidFill>
                  <a:srgbClr val="7030A0"/>
                </a:solidFill>
              </a:rPr>
              <a:t>Developed a quantitative coding system for content</a:t>
            </a:r>
          </a:p>
          <a:p>
            <a:pPr lvl="1">
              <a:buFont typeface="Wingdings" pitchFamily="2" charset="2"/>
              <a:buChar char="v"/>
            </a:pPr>
            <a:r>
              <a:rPr lang="en-US" dirty="0">
                <a:solidFill>
                  <a:srgbClr val="7030A0"/>
                </a:solidFill>
              </a:rPr>
              <a:t>Looked for patterns</a:t>
            </a:r>
          </a:p>
          <a:p>
            <a:pPr lvl="1">
              <a:buFont typeface="Wingdings" pitchFamily="2" charset="2"/>
              <a:buChar char="v"/>
            </a:pPr>
            <a:r>
              <a:rPr lang="en-US" dirty="0">
                <a:solidFill>
                  <a:srgbClr val="7030A0"/>
                </a:solidFill>
              </a:rPr>
              <a:t>Methodical, empirical</a:t>
            </a:r>
          </a:p>
          <a:p>
            <a:pPr lvl="1">
              <a:buFont typeface="Wingdings" pitchFamily="2" charset="2"/>
              <a:buChar char="v"/>
            </a:pPr>
            <a:r>
              <a:rPr lang="en-US" dirty="0">
                <a:solidFill>
                  <a:srgbClr val="7030A0"/>
                </a:solidFill>
              </a:rPr>
              <a:t>Believed meaningful predictions could be made about </a:t>
            </a:r>
          </a:p>
          <a:p>
            <a:pPr lvl="1"/>
            <a:r>
              <a:rPr lang="en-US" dirty="0">
                <a:solidFill>
                  <a:srgbClr val="7030A0"/>
                </a:solidFill>
              </a:rPr>
              <a:t>       dreamer’s behavior and lifestyle</a:t>
            </a:r>
          </a:p>
        </p:txBody>
      </p:sp>
      <p:sp>
        <p:nvSpPr>
          <p:cNvPr id="10" name="Content Placeholder 9"/>
          <p:cNvSpPr>
            <a:spLocks noGrp="1"/>
          </p:cNvSpPr>
          <p:nvPr>
            <p:ph idx="1"/>
          </p:nvPr>
        </p:nvSpPr>
        <p:spPr>
          <a:xfrm>
            <a:off x="2971800" y="1752600"/>
            <a:ext cx="5791200" cy="1066800"/>
          </a:xfrm>
        </p:spPr>
        <p:txBody>
          <a:bodyPr>
            <a:normAutofit/>
          </a:bodyPr>
          <a:lstStyle/>
          <a:p>
            <a:pPr>
              <a:buNone/>
            </a:pPr>
            <a:r>
              <a:rPr lang="en-US" sz="2000" b="1" dirty="0" smtClean="0">
                <a:solidFill>
                  <a:srgbClr val="7030A0"/>
                </a:solidFill>
              </a:rPr>
              <a:t>  </a:t>
            </a:r>
            <a:r>
              <a:rPr lang="en-US" sz="2000" b="1" dirty="0" smtClean="0">
                <a:solidFill>
                  <a:srgbClr val="00B050"/>
                </a:solidFill>
              </a:rPr>
              <a:t>The goal is not to understand the dream-</a:t>
            </a:r>
          </a:p>
          <a:p>
            <a:pPr>
              <a:buNone/>
            </a:pPr>
            <a:r>
              <a:rPr lang="en-US" sz="2000" b="1" dirty="0" smtClean="0">
                <a:solidFill>
                  <a:srgbClr val="00B050"/>
                </a:solidFill>
              </a:rPr>
              <a:t>             But to understand the dreamer</a:t>
            </a:r>
          </a:p>
          <a:p>
            <a:endParaRPr lang="en-US" dirty="0" smtClean="0"/>
          </a:p>
          <a:p>
            <a:endParaRPr lang="en-US" dirty="0"/>
          </a:p>
        </p:txBody>
      </p:sp>
      <p:pic>
        <p:nvPicPr>
          <p:cNvPr id="16" name="Content Placeholder 4" descr="nj7245-468a-i1.0.jpg"/>
          <p:cNvPicPr>
            <a:picLocks noChangeAspect="1"/>
          </p:cNvPicPr>
          <p:nvPr/>
        </p:nvPicPr>
        <p:blipFill>
          <a:blip r:embed="rId3" cstate="print"/>
          <a:stretch>
            <a:fillRect/>
          </a:stretch>
        </p:blipFill>
        <p:spPr>
          <a:xfrm>
            <a:off x="228600" y="1371600"/>
            <a:ext cx="2667000" cy="2013215"/>
          </a:xfrm>
          <a:prstGeom prst="rect">
            <a:avLst/>
          </a:prstGeom>
        </p:spPr>
      </p:pic>
      <p:pic>
        <p:nvPicPr>
          <p:cNvPr id="17" name="Picture 4" descr="https://encrypted-tbn3.google.com/images?q=tbn:ANd9GcROTa50VZk3DuqCa9ORsm5qxRigX3iCjGmIIaebqMHzsDVRRx6rWQ"/>
          <p:cNvPicPr>
            <a:picLocks noChangeAspect="1" noChangeArrowheads="1"/>
          </p:cNvPicPr>
          <p:nvPr/>
        </p:nvPicPr>
        <p:blipFill>
          <a:blip r:embed="rId4" cstate="print"/>
          <a:srcRect/>
          <a:stretch>
            <a:fillRect/>
          </a:stretch>
        </p:blipFill>
        <p:spPr bwMode="auto">
          <a:xfrm>
            <a:off x="6934200" y="2971800"/>
            <a:ext cx="1752600" cy="2593029"/>
          </a:xfrm>
          <a:prstGeom prst="rect">
            <a:avLst/>
          </a:prstGeom>
          <a:noFill/>
        </p:spPr>
      </p:pic>
    </p:spTree>
    <p:extLst>
      <p:ext uri="{BB962C8B-B14F-4D97-AF65-F5344CB8AC3E}">
        <p14:creationId xmlns:p14="http://schemas.microsoft.com/office/powerpoint/2010/main" val="2234494193"/>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A603AB"/>
            </a:gs>
            <a:gs pos="30000">
              <a:srgbClr val="0819FB"/>
            </a:gs>
            <a:gs pos="52000">
              <a:srgbClr val="1A8D48"/>
            </a:gs>
            <a:gs pos="60000">
              <a:srgbClr val="FFFF00"/>
            </a:gs>
            <a:gs pos="73000">
              <a:srgbClr val="EE3F17"/>
            </a:gs>
            <a:gs pos="88000">
              <a:srgbClr val="E81766"/>
            </a:gs>
            <a:gs pos="100000">
              <a:srgbClr val="A603AB"/>
            </a:gs>
          </a:gsLst>
          <a:lin ang="18600000" scaled="0"/>
          <a:tileRect/>
        </a:gradFill>
        <a:effectLst/>
      </p:bgPr>
    </p:bg>
    <p:spTree>
      <p:nvGrpSpPr>
        <p:cNvPr id="1" name=""/>
        <p:cNvGrpSpPr/>
        <p:nvPr/>
      </p:nvGrpSpPr>
      <p:grpSpPr>
        <a:xfrm>
          <a:off x="0" y="0"/>
          <a:ext cx="0" cy="0"/>
          <a:chOff x="0" y="0"/>
          <a:chExt cx="0" cy="0"/>
        </a:xfrm>
      </p:grpSpPr>
      <p:sp>
        <p:nvSpPr>
          <p:cNvPr id="2" name="Rectangle 1"/>
          <p:cNvSpPr/>
          <p:nvPr/>
        </p:nvSpPr>
        <p:spPr>
          <a:xfrm>
            <a:off x="979714" y="5219857"/>
            <a:ext cx="8610600" cy="707886"/>
          </a:xfrm>
          <a:prstGeom prst="rect">
            <a:avLst/>
          </a:prstGeom>
        </p:spPr>
        <p:txBody>
          <a:bodyPr wrap="square">
            <a:spAutoFit/>
          </a:bodyPr>
          <a:lstStyle/>
          <a:p>
            <a:pPr lvl="0">
              <a:buFont typeface="Wingdings" pitchFamily="2" charset="2"/>
              <a:buChar char="ü"/>
            </a:pPr>
            <a:r>
              <a:rPr lang="en-US" sz="2000" dirty="0">
                <a:latin typeface="Gill Sans MT"/>
              </a:rPr>
              <a:t>Dreams provide a path to the unconscious areas of the mind, </a:t>
            </a:r>
          </a:p>
          <a:p>
            <a:pPr lvl="0"/>
            <a:r>
              <a:rPr lang="en-US" sz="2000" dirty="0">
                <a:latin typeface="Gill Sans MT"/>
              </a:rPr>
              <a:t>        </a:t>
            </a:r>
            <a:r>
              <a:rPr lang="en-US" sz="2000" dirty="0" smtClean="0">
                <a:latin typeface="Gill Sans MT"/>
              </a:rPr>
              <a:t>and </a:t>
            </a:r>
            <a:r>
              <a:rPr lang="en-US" sz="2000" dirty="0">
                <a:latin typeface="Gill Sans MT"/>
              </a:rPr>
              <a:t>can be a map for the dreamer to anticipate difficulties and obstacles</a:t>
            </a:r>
            <a:endParaRPr lang="en-US" sz="2000" dirty="0">
              <a:latin typeface="Gill Sans MT"/>
            </a:endParaRPr>
          </a:p>
        </p:txBody>
      </p:sp>
      <p:sp>
        <p:nvSpPr>
          <p:cNvPr id="3" name="Rectangle 2"/>
          <p:cNvSpPr/>
          <p:nvPr/>
        </p:nvSpPr>
        <p:spPr>
          <a:xfrm>
            <a:off x="3352800" y="2380684"/>
            <a:ext cx="5562600" cy="2246769"/>
          </a:xfrm>
          <a:prstGeom prst="rect">
            <a:avLst/>
          </a:prstGeom>
        </p:spPr>
        <p:txBody>
          <a:bodyPr wrap="square">
            <a:spAutoFit/>
          </a:bodyPr>
          <a:lstStyle/>
          <a:p>
            <a:pPr marL="1257300" lvl="2" indent="-342900">
              <a:buFont typeface="Wingdings" panose="05000000000000000000" pitchFamily="2" charset="2"/>
              <a:buChar char="Ø"/>
            </a:pPr>
            <a:r>
              <a:rPr lang="en-US" sz="2000" dirty="0">
                <a:solidFill>
                  <a:srgbClr val="002060"/>
                </a:solidFill>
              </a:rPr>
              <a:t>A dream is a work of art</a:t>
            </a:r>
          </a:p>
          <a:p>
            <a:pPr lvl="2"/>
            <a:endParaRPr lang="en-US" sz="2000" dirty="0">
              <a:solidFill>
                <a:srgbClr val="002060"/>
              </a:solidFill>
            </a:endParaRPr>
          </a:p>
          <a:p>
            <a:pPr marL="1257300" lvl="2" indent="-342900">
              <a:buFont typeface="Wingdings" panose="05000000000000000000" pitchFamily="2" charset="2"/>
              <a:buChar char="Ø"/>
            </a:pPr>
            <a:r>
              <a:rPr lang="en-US" sz="2000" dirty="0" smtClean="0">
                <a:solidFill>
                  <a:srgbClr val="002060"/>
                </a:solidFill>
              </a:rPr>
              <a:t> Metaphor </a:t>
            </a:r>
            <a:r>
              <a:rPr lang="en-US" sz="2000" dirty="0">
                <a:solidFill>
                  <a:srgbClr val="002060"/>
                </a:solidFill>
              </a:rPr>
              <a:t>isn’t necessarily a  metaphor</a:t>
            </a:r>
          </a:p>
          <a:p>
            <a:pPr marL="1257300" lvl="2" indent="-342900">
              <a:buFont typeface="Arial" panose="020B0604020202020204" pitchFamily="34" charset="0"/>
              <a:buChar char="•"/>
            </a:pPr>
            <a:r>
              <a:rPr lang="en-US" sz="2000" dirty="0">
                <a:solidFill>
                  <a:srgbClr val="002060"/>
                </a:solidFill>
              </a:rPr>
              <a:t>It can be a pun or a slang</a:t>
            </a:r>
          </a:p>
          <a:p>
            <a:pPr lvl="2"/>
            <a:endParaRPr lang="en-US" sz="2000" dirty="0">
              <a:solidFill>
                <a:srgbClr val="002060"/>
              </a:solidFill>
            </a:endParaRPr>
          </a:p>
          <a:p>
            <a:pPr marL="1257300" lvl="2" indent="-342900">
              <a:buFont typeface="Wingdings" panose="05000000000000000000" pitchFamily="2" charset="2"/>
              <a:buChar char="Ø"/>
            </a:pPr>
            <a:r>
              <a:rPr lang="en-US" sz="2000" dirty="0" smtClean="0">
                <a:solidFill>
                  <a:srgbClr val="002060"/>
                </a:solidFill>
              </a:rPr>
              <a:t>He </a:t>
            </a:r>
            <a:r>
              <a:rPr lang="en-US" sz="2000" dirty="0">
                <a:solidFill>
                  <a:srgbClr val="002060"/>
                </a:solidFill>
              </a:rPr>
              <a:t>didn’t </a:t>
            </a:r>
            <a:r>
              <a:rPr lang="en-US" sz="2000" dirty="0" smtClean="0">
                <a:solidFill>
                  <a:srgbClr val="002060"/>
                </a:solidFill>
              </a:rPr>
              <a:t>think dreams  were </a:t>
            </a:r>
            <a:r>
              <a:rPr lang="en-US" sz="2000" dirty="0">
                <a:solidFill>
                  <a:srgbClr val="002060"/>
                </a:solidFill>
              </a:rPr>
              <a:t>a disguise </a:t>
            </a:r>
          </a:p>
          <a:p>
            <a:pPr marL="1257300" lvl="2" indent="-342900">
              <a:buFont typeface="Arial" panose="020B0604020202020204" pitchFamily="34" charset="0"/>
              <a:buChar char="•"/>
            </a:pPr>
            <a:r>
              <a:rPr lang="en-US" sz="2000" dirty="0">
                <a:solidFill>
                  <a:srgbClr val="002060"/>
                </a:solidFill>
              </a:rPr>
              <a:t> not hidden expression</a:t>
            </a:r>
            <a:endParaRPr lang="en-US" sz="2000" dirty="0">
              <a:solidFill>
                <a:srgbClr val="002060"/>
              </a:solidFill>
            </a:endParaRPr>
          </a:p>
        </p:txBody>
      </p:sp>
      <p:sp>
        <p:nvSpPr>
          <p:cNvPr id="6" name="Title 5"/>
          <p:cNvSpPr>
            <a:spLocks noGrp="1"/>
          </p:cNvSpPr>
          <p:nvPr>
            <p:ph type="title"/>
          </p:nvPr>
        </p:nvSpPr>
        <p:spPr>
          <a:xfrm>
            <a:off x="1417320" y="304800"/>
            <a:ext cx="7498080" cy="1143000"/>
          </a:xfrm>
        </p:spPr>
        <p:txBody>
          <a:bodyPr/>
          <a:lstStyle/>
          <a:p>
            <a:pPr marL="457200" lvl="1" rtl="0"/>
            <a:r>
              <a:rPr lang="en-US" sz="2800" b="1" kern="1200" dirty="0">
                <a:solidFill>
                  <a:srgbClr val="0070C0"/>
                </a:solidFill>
                <a:latin typeface="Gill Sans MT"/>
              </a:rPr>
              <a:t>One picture is worth a thousand words</a:t>
            </a:r>
            <a:br>
              <a:rPr lang="en-US" sz="2800" b="1" kern="1200" dirty="0">
                <a:solidFill>
                  <a:srgbClr val="0070C0"/>
                </a:solidFill>
                <a:latin typeface="Gill Sans MT"/>
              </a:rPr>
            </a:br>
            <a:endParaRPr lang="en-US" dirty="0">
              <a:solidFill>
                <a:srgbClr val="0070C0"/>
              </a:solidFill>
            </a:endParaRPr>
          </a:p>
        </p:txBody>
      </p:sp>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786282"/>
            <a:ext cx="3523814"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838632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rgbClr val="000082"/>
            </a:gs>
            <a:gs pos="44000">
              <a:srgbClr val="66008F"/>
            </a:gs>
            <a:gs pos="73000">
              <a:srgbClr val="BA0066"/>
            </a:gs>
            <a:gs pos="89999">
              <a:srgbClr val="FF0000"/>
            </a:gs>
            <a:gs pos="100000">
              <a:srgbClr val="FF8200"/>
            </a:gs>
          </a:gsLst>
          <a:lin ang="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95400" y="152400"/>
            <a:ext cx="7498080" cy="1143000"/>
          </a:xfrm>
        </p:spPr>
        <p:txBody>
          <a:bodyPr>
            <a:normAutofit fontScale="90000"/>
          </a:bodyPr>
          <a:lstStyle/>
          <a:p>
            <a:r>
              <a:rPr lang="en-US" sz="3100" b="1" dirty="0" smtClean="0">
                <a:solidFill>
                  <a:schemeClr val="accent6">
                    <a:lumMod val="75000"/>
                  </a:schemeClr>
                </a:solidFill>
                <a:latin typeface="Perpetua Titling MT" pitchFamily="18" charset="0"/>
              </a:rPr>
              <a:t/>
            </a:r>
            <a:br>
              <a:rPr lang="en-US" sz="3100" b="1" dirty="0" smtClean="0">
                <a:solidFill>
                  <a:schemeClr val="accent6">
                    <a:lumMod val="75000"/>
                  </a:schemeClr>
                </a:solidFill>
                <a:latin typeface="Perpetua Titling MT" pitchFamily="18" charset="0"/>
              </a:rPr>
            </a:br>
            <a:r>
              <a:rPr lang="en-US" sz="3100" b="1" dirty="0" smtClean="0">
                <a:solidFill>
                  <a:schemeClr val="accent6">
                    <a:lumMod val="75000"/>
                  </a:schemeClr>
                </a:solidFill>
                <a:latin typeface="Perpetua Titling MT" pitchFamily="18" charset="0"/>
              </a:rPr>
              <a:t/>
            </a:r>
            <a:br>
              <a:rPr lang="en-US" sz="3100" b="1" dirty="0" smtClean="0">
                <a:solidFill>
                  <a:schemeClr val="accent6">
                    <a:lumMod val="75000"/>
                  </a:schemeClr>
                </a:solidFill>
                <a:latin typeface="Perpetua Titling MT" pitchFamily="18" charset="0"/>
              </a:rPr>
            </a:br>
            <a:r>
              <a:rPr lang="en-US" sz="3100" b="1" dirty="0" smtClean="0">
                <a:solidFill>
                  <a:schemeClr val="accent6">
                    <a:lumMod val="75000"/>
                  </a:schemeClr>
                </a:solidFill>
                <a:latin typeface="Perpetua Titling MT" pitchFamily="18" charset="0"/>
              </a:rPr>
              <a:t/>
            </a:r>
            <a:br>
              <a:rPr lang="en-US" sz="3100" b="1" dirty="0" smtClean="0">
                <a:solidFill>
                  <a:schemeClr val="accent6">
                    <a:lumMod val="75000"/>
                  </a:schemeClr>
                </a:solidFill>
                <a:latin typeface="Perpetua Titling MT" pitchFamily="18" charset="0"/>
              </a:rPr>
            </a:br>
            <a:r>
              <a:rPr lang="en-US" sz="3100" b="1" dirty="0" smtClean="0">
                <a:solidFill>
                  <a:schemeClr val="accent6">
                    <a:lumMod val="75000"/>
                  </a:schemeClr>
                </a:solidFill>
                <a:latin typeface="Perpetua Titling MT" pitchFamily="18" charset="0"/>
              </a:rPr>
              <a:t/>
            </a:r>
            <a:br>
              <a:rPr lang="en-US" sz="3100" b="1" dirty="0" smtClean="0">
                <a:solidFill>
                  <a:schemeClr val="accent6">
                    <a:lumMod val="75000"/>
                  </a:schemeClr>
                </a:solidFill>
                <a:latin typeface="Perpetua Titling MT" pitchFamily="18" charset="0"/>
              </a:rPr>
            </a:br>
            <a:r>
              <a:rPr lang="en-US" sz="3100" b="1" dirty="0" smtClean="0">
                <a:solidFill>
                  <a:schemeClr val="accent6">
                    <a:lumMod val="75000"/>
                  </a:schemeClr>
                </a:solidFill>
                <a:latin typeface="Perpetua Titling MT" pitchFamily="18" charset="0"/>
              </a:rPr>
              <a:t/>
            </a:r>
            <a:br>
              <a:rPr lang="en-US" sz="3100" b="1" dirty="0" smtClean="0">
                <a:solidFill>
                  <a:schemeClr val="accent6">
                    <a:lumMod val="75000"/>
                  </a:schemeClr>
                </a:solidFill>
                <a:latin typeface="Perpetua Titling MT" pitchFamily="18" charset="0"/>
              </a:rPr>
            </a:br>
            <a:r>
              <a:rPr lang="en-US" sz="4400" b="1" dirty="0" smtClean="0">
                <a:solidFill>
                  <a:schemeClr val="accent3">
                    <a:lumMod val="50000"/>
                  </a:schemeClr>
                </a:solidFill>
                <a:latin typeface="Perpetua Titling MT" pitchFamily="18" charset="0"/>
              </a:rPr>
              <a:t> </a:t>
            </a:r>
            <a:br>
              <a:rPr lang="en-US" sz="4400" b="1" dirty="0" smtClean="0">
                <a:solidFill>
                  <a:schemeClr val="accent3">
                    <a:lumMod val="50000"/>
                  </a:schemeClr>
                </a:solidFill>
                <a:latin typeface="Perpetua Titling MT" pitchFamily="18" charset="0"/>
              </a:rPr>
            </a:br>
            <a:r>
              <a:rPr lang="en-US" sz="3100" b="1" dirty="0" smtClean="0">
                <a:solidFill>
                  <a:srgbClr val="002060"/>
                </a:solidFill>
                <a:latin typeface="Perpetua Titling MT" pitchFamily="18" charset="0"/>
              </a:rPr>
              <a:t>Calvin Hall:  </a:t>
            </a:r>
            <a:br>
              <a:rPr lang="en-US" sz="3100" b="1" dirty="0" smtClean="0">
                <a:solidFill>
                  <a:srgbClr val="002060"/>
                </a:solidFill>
                <a:latin typeface="Perpetua Titling MT" pitchFamily="18" charset="0"/>
              </a:rPr>
            </a:br>
            <a:r>
              <a:rPr lang="en-US" sz="3100" b="1" dirty="0" smtClean="0">
                <a:solidFill>
                  <a:srgbClr val="002060"/>
                </a:solidFill>
                <a:latin typeface="Perpetua Titling MT" pitchFamily="18" charset="0"/>
              </a:rPr>
              <a:t>	</a:t>
            </a:r>
            <a:r>
              <a:rPr lang="en-US" sz="2700" b="1" dirty="0" smtClean="0">
                <a:solidFill>
                  <a:srgbClr val="002060"/>
                </a:solidFill>
                <a:effectLst/>
              </a:rPr>
              <a:t>Dreams are a cognitive process </a:t>
            </a:r>
            <a:r>
              <a:rPr lang="en-US" sz="3100" b="1" dirty="0" smtClean="0">
                <a:solidFill>
                  <a:srgbClr val="002060"/>
                </a:solidFill>
                <a:latin typeface="Perpetua Titling MT" pitchFamily="18" charset="0"/>
              </a:rPr>
              <a:t/>
            </a:r>
            <a:br>
              <a:rPr lang="en-US" sz="3100" b="1" dirty="0" smtClean="0">
                <a:solidFill>
                  <a:srgbClr val="002060"/>
                </a:solidFill>
                <a:latin typeface="Perpetua Titling MT" pitchFamily="18" charset="0"/>
              </a:rPr>
            </a:br>
            <a:r>
              <a:rPr lang="en-US" sz="3100" b="1" dirty="0" smtClean="0">
                <a:solidFill>
                  <a:schemeClr val="accent6">
                    <a:lumMod val="75000"/>
                  </a:schemeClr>
                </a:solidFill>
                <a:latin typeface="Perpetua Titling MT" pitchFamily="18" charset="0"/>
              </a:rPr>
              <a:t/>
            </a:r>
            <a:br>
              <a:rPr lang="en-US" sz="3100" b="1" dirty="0" smtClean="0">
                <a:solidFill>
                  <a:schemeClr val="accent6">
                    <a:lumMod val="75000"/>
                  </a:schemeClr>
                </a:solidFill>
                <a:latin typeface="Perpetua Titling MT" pitchFamily="18" charset="0"/>
              </a:rPr>
            </a:br>
            <a:r>
              <a:rPr lang="en-US" sz="3100" b="1" dirty="0" smtClean="0">
                <a:solidFill>
                  <a:schemeClr val="accent6">
                    <a:lumMod val="75000"/>
                  </a:schemeClr>
                </a:solidFill>
                <a:latin typeface="Perpetua Titling MT" pitchFamily="18" charset="0"/>
              </a:rPr>
              <a:t>									</a:t>
            </a:r>
            <a:r>
              <a:rPr lang="en-US" sz="3600" b="1" dirty="0" smtClean="0">
                <a:solidFill>
                  <a:schemeClr val="accent6">
                    <a:lumMod val="75000"/>
                  </a:schemeClr>
                </a:solidFill>
                <a:latin typeface="Perpetua Titling MT" pitchFamily="18" charset="0"/>
              </a:rPr>
              <a:t/>
            </a:r>
            <a:br>
              <a:rPr lang="en-US" sz="3600" b="1" dirty="0" smtClean="0">
                <a:solidFill>
                  <a:schemeClr val="accent6">
                    <a:lumMod val="75000"/>
                  </a:schemeClr>
                </a:solidFill>
                <a:latin typeface="Perpetua Titling MT" pitchFamily="18" charset="0"/>
              </a:rPr>
            </a:br>
            <a:r>
              <a:rPr lang="en-US" sz="3600" b="1" dirty="0" smtClean="0">
                <a:solidFill>
                  <a:schemeClr val="accent6">
                    <a:lumMod val="75000"/>
                  </a:schemeClr>
                </a:solidFill>
                <a:latin typeface="+mn-lt"/>
              </a:rPr>
              <a:t/>
            </a:r>
            <a:br>
              <a:rPr lang="en-US" sz="3600" b="1" dirty="0" smtClean="0">
                <a:solidFill>
                  <a:schemeClr val="accent6">
                    <a:lumMod val="75000"/>
                  </a:schemeClr>
                </a:solidFill>
                <a:latin typeface="+mn-lt"/>
              </a:rPr>
            </a:br>
            <a:r>
              <a:rPr lang="en-US" dirty="0" smtClean="0"/>
              <a:t/>
            </a:r>
            <a:br>
              <a:rPr lang="en-US" dirty="0" smtClean="0"/>
            </a:br>
            <a:endParaRPr lang="en-US" dirty="0"/>
          </a:p>
        </p:txBody>
      </p:sp>
      <p:sp>
        <p:nvSpPr>
          <p:cNvPr id="9" name="TextBox 8"/>
          <p:cNvSpPr txBox="1"/>
          <p:nvPr/>
        </p:nvSpPr>
        <p:spPr>
          <a:xfrm>
            <a:off x="2438400" y="1295400"/>
            <a:ext cx="7543800" cy="5355312"/>
          </a:xfrm>
          <a:prstGeom prst="rect">
            <a:avLst/>
          </a:prstGeom>
          <a:noFill/>
        </p:spPr>
        <p:txBody>
          <a:bodyPr wrap="square" rtlCol="0">
            <a:spAutoFit/>
          </a:bodyPr>
          <a:lstStyle/>
          <a:p>
            <a:pPr lvl="1">
              <a:buClr>
                <a:srgbClr val="C00000"/>
              </a:buClr>
              <a:buSzPct val="100000"/>
            </a:pPr>
            <a:r>
              <a:rPr lang="en-US" b="1" dirty="0">
                <a:solidFill>
                  <a:schemeClr val="accent5">
                    <a:lumMod val="75000"/>
                  </a:schemeClr>
                </a:solidFill>
              </a:rPr>
              <a:t>Concepts of Self</a:t>
            </a:r>
            <a:r>
              <a:rPr lang="en-US" dirty="0">
                <a:solidFill>
                  <a:schemeClr val="accent5">
                    <a:lumMod val="75000"/>
                  </a:schemeClr>
                </a:solidFill>
              </a:rPr>
              <a:t> </a:t>
            </a:r>
            <a:endParaRPr lang="en-US" dirty="0">
              <a:solidFill>
                <a:schemeClr val="accent5">
                  <a:lumMod val="75000"/>
                </a:schemeClr>
              </a:solidFill>
            </a:endParaRPr>
          </a:p>
          <a:p>
            <a:pPr lvl="1">
              <a:buClr>
                <a:srgbClr val="C00000"/>
              </a:buClr>
              <a:buSzPct val="100000"/>
            </a:pPr>
            <a:r>
              <a:rPr lang="en-US" dirty="0">
                <a:solidFill>
                  <a:schemeClr val="accent5">
                    <a:lumMod val="75000"/>
                  </a:schemeClr>
                </a:solidFill>
              </a:rPr>
              <a:t>refer </a:t>
            </a:r>
            <a:r>
              <a:rPr lang="en-US" dirty="0">
                <a:solidFill>
                  <a:schemeClr val="accent5">
                    <a:lumMod val="75000"/>
                  </a:schemeClr>
                </a:solidFill>
              </a:rPr>
              <a:t>to the types or number of roles you play in your </a:t>
            </a:r>
            <a:r>
              <a:rPr lang="en-US" dirty="0">
                <a:solidFill>
                  <a:schemeClr val="accent5">
                    <a:lumMod val="75000"/>
                  </a:schemeClr>
                </a:solidFill>
              </a:rPr>
              <a:t>dreams</a:t>
            </a:r>
          </a:p>
          <a:p>
            <a:pPr lvl="1">
              <a:buClr>
                <a:srgbClr val="C00000"/>
              </a:buClr>
              <a:buSzPct val="100000"/>
            </a:pPr>
            <a:endParaRPr lang="en-US" b="1" dirty="0">
              <a:solidFill>
                <a:schemeClr val="accent5">
                  <a:lumMod val="75000"/>
                </a:schemeClr>
              </a:solidFill>
            </a:endParaRPr>
          </a:p>
          <a:p>
            <a:pPr lvl="1">
              <a:buClr>
                <a:srgbClr val="C00000"/>
              </a:buClr>
              <a:buSzPct val="100000"/>
            </a:pPr>
            <a:r>
              <a:rPr lang="en-US" b="1" dirty="0">
                <a:solidFill>
                  <a:schemeClr val="accent5">
                    <a:lumMod val="75000"/>
                  </a:schemeClr>
                </a:solidFill>
              </a:rPr>
              <a:t>Concepts </a:t>
            </a:r>
            <a:r>
              <a:rPr lang="en-US" b="1" dirty="0">
                <a:solidFill>
                  <a:schemeClr val="accent5">
                    <a:lumMod val="75000"/>
                  </a:schemeClr>
                </a:solidFill>
              </a:rPr>
              <a:t>of other people </a:t>
            </a:r>
            <a:r>
              <a:rPr lang="en-US" dirty="0">
                <a:solidFill>
                  <a:schemeClr val="accent5">
                    <a:lumMod val="75000"/>
                  </a:schemeClr>
                </a:solidFill>
              </a:rPr>
              <a:t>are the roles other people play </a:t>
            </a:r>
            <a:endParaRPr lang="en-US" dirty="0">
              <a:solidFill>
                <a:schemeClr val="accent5">
                  <a:lumMod val="75000"/>
                </a:schemeClr>
              </a:solidFill>
            </a:endParaRPr>
          </a:p>
          <a:p>
            <a:pPr lvl="1">
              <a:buClr>
                <a:srgbClr val="C00000"/>
              </a:buClr>
              <a:buSzPct val="100000"/>
            </a:pPr>
            <a:r>
              <a:rPr lang="en-US" dirty="0">
                <a:solidFill>
                  <a:schemeClr val="accent5">
                    <a:lumMod val="75000"/>
                  </a:schemeClr>
                </a:solidFill>
              </a:rPr>
              <a:t>in </a:t>
            </a:r>
            <a:r>
              <a:rPr lang="en-US" dirty="0">
                <a:solidFill>
                  <a:schemeClr val="accent5">
                    <a:lumMod val="75000"/>
                  </a:schemeClr>
                </a:solidFill>
              </a:rPr>
              <a:t>your dreams. Consider your feelings toward them and how </a:t>
            </a:r>
            <a:endParaRPr lang="en-US" dirty="0">
              <a:solidFill>
                <a:schemeClr val="accent5">
                  <a:lumMod val="75000"/>
                </a:schemeClr>
              </a:solidFill>
            </a:endParaRPr>
          </a:p>
          <a:p>
            <a:pPr lvl="1">
              <a:buClr>
                <a:srgbClr val="C00000"/>
              </a:buClr>
              <a:buSzPct val="100000"/>
            </a:pPr>
            <a:r>
              <a:rPr lang="en-US" dirty="0">
                <a:solidFill>
                  <a:schemeClr val="accent5">
                    <a:lumMod val="75000"/>
                  </a:schemeClr>
                </a:solidFill>
              </a:rPr>
              <a:t>you </a:t>
            </a:r>
            <a:r>
              <a:rPr lang="en-US" dirty="0">
                <a:solidFill>
                  <a:schemeClr val="accent5">
                    <a:lumMod val="75000"/>
                  </a:schemeClr>
                </a:solidFill>
              </a:rPr>
              <a:t>interact with </a:t>
            </a:r>
            <a:r>
              <a:rPr lang="en-US" dirty="0">
                <a:solidFill>
                  <a:schemeClr val="accent5">
                    <a:lumMod val="75000"/>
                  </a:schemeClr>
                </a:solidFill>
              </a:rPr>
              <a:t>them</a:t>
            </a:r>
          </a:p>
          <a:p>
            <a:pPr lvl="1">
              <a:buClr>
                <a:srgbClr val="C00000"/>
              </a:buClr>
              <a:buSzPct val="100000"/>
            </a:pPr>
            <a:endParaRPr lang="en-US" dirty="0">
              <a:solidFill>
                <a:schemeClr val="accent5">
                  <a:lumMod val="75000"/>
                </a:schemeClr>
              </a:solidFill>
            </a:endParaRPr>
          </a:p>
          <a:p>
            <a:pPr lvl="1">
              <a:buClr>
                <a:srgbClr val="C00000"/>
              </a:buClr>
              <a:buSzPct val="100000"/>
            </a:pPr>
            <a:r>
              <a:rPr lang="en-US" b="1" dirty="0">
                <a:solidFill>
                  <a:schemeClr val="accent5">
                    <a:lumMod val="75000"/>
                  </a:schemeClr>
                </a:solidFill>
              </a:rPr>
              <a:t>Concepts of the world </a:t>
            </a:r>
            <a:r>
              <a:rPr lang="en-US" dirty="0">
                <a:solidFill>
                  <a:schemeClr val="accent5">
                    <a:lumMod val="75000"/>
                  </a:schemeClr>
                </a:solidFill>
              </a:rPr>
              <a:t>represent the dream surrounding </a:t>
            </a:r>
            <a:endParaRPr lang="en-US" dirty="0">
              <a:solidFill>
                <a:schemeClr val="accent5">
                  <a:lumMod val="75000"/>
                </a:schemeClr>
              </a:solidFill>
            </a:endParaRPr>
          </a:p>
          <a:p>
            <a:pPr lvl="1">
              <a:buClr>
                <a:srgbClr val="C00000"/>
              </a:buClr>
              <a:buSzPct val="100000"/>
            </a:pPr>
            <a:r>
              <a:rPr lang="en-US" dirty="0">
                <a:solidFill>
                  <a:schemeClr val="accent5">
                    <a:lumMod val="75000"/>
                  </a:schemeClr>
                </a:solidFill>
              </a:rPr>
              <a:t>and </a:t>
            </a:r>
            <a:r>
              <a:rPr lang="en-US" dirty="0">
                <a:solidFill>
                  <a:schemeClr val="accent5">
                    <a:lumMod val="75000"/>
                  </a:schemeClr>
                </a:solidFill>
              </a:rPr>
              <a:t>landscape. The adjectives you use to describe your </a:t>
            </a:r>
            <a:endParaRPr lang="en-US" dirty="0">
              <a:solidFill>
                <a:schemeClr val="accent5">
                  <a:lumMod val="75000"/>
                </a:schemeClr>
              </a:solidFill>
            </a:endParaRPr>
          </a:p>
          <a:p>
            <a:pPr lvl="1">
              <a:buClr>
                <a:srgbClr val="C00000"/>
              </a:buClr>
              <a:buSzPct val="100000"/>
            </a:pPr>
            <a:r>
              <a:rPr lang="en-US" dirty="0">
                <a:solidFill>
                  <a:schemeClr val="accent5">
                    <a:lumMod val="75000"/>
                  </a:schemeClr>
                </a:solidFill>
              </a:rPr>
              <a:t>dreamscape </a:t>
            </a:r>
            <a:r>
              <a:rPr lang="en-US" dirty="0">
                <a:solidFill>
                  <a:schemeClr val="accent5">
                    <a:lumMod val="75000"/>
                  </a:schemeClr>
                </a:solidFill>
              </a:rPr>
              <a:t>is how you view the world. </a:t>
            </a:r>
            <a:endParaRPr lang="en-US" dirty="0">
              <a:solidFill>
                <a:schemeClr val="accent5">
                  <a:lumMod val="75000"/>
                </a:schemeClr>
              </a:solidFill>
            </a:endParaRPr>
          </a:p>
          <a:p>
            <a:pPr lvl="1">
              <a:buClr>
                <a:srgbClr val="C00000"/>
              </a:buClr>
              <a:buSzPct val="100000"/>
            </a:pPr>
            <a:endParaRPr lang="en-US" b="1" dirty="0">
              <a:solidFill>
                <a:schemeClr val="accent5">
                  <a:lumMod val="75000"/>
                </a:schemeClr>
              </a:solidFill>
            </a:endParaRPr>
          </a:p>
          <a:p>
            <a:pPr lvl="1">
              <a:buClr>
                <a:srgbClr val="C00000"/>
              </a:buClr>
              <a:buSzPct val="100000"/>
            </a:pPr>
            <a:r>
              <a:rPr lang="en-US" b="1" dirty="0">
                <a:solidFill>
                  <a:schemeClr val="accent5">
                    <a:lumMod val="75000"/>
                  </a:schemeClr>
                </a:solidFill>
              </a:rPr>
              <a:t>Concepts </a:t>
            </a:r>
            <a:r>
              <a:rPr lang="en-US" b="1" dirty="0">
                <a:solidFill>
                  <a:schemeClr val="accent5">
                    <a:lumMod val="75000"/>
                  </a:schemeClr>
                </a:solidFill>
              </a:rPr>
              <a:t>of impulses, prohibitions and penalties</a:t>
            </a:r>
            <a:r>
              <a:rPr lang="en-US" dirty="0">
                <a:solidFill>
                  <a:schemeClr val="accent5">
                    <a:lumMod val="75000"/>
                  </a:schemeClr>
                </a:solidFill>
              </a:rPr>
              <a:t> </a:t>
            </a:r>
            <a:endParaRPr lang="en-US" dirty="0">
              <a:solidFill>
                <a:schemeClr val="accent5">
                  <a:lumMod val="75000"/>
                </a:schemeClr>
              </a:solidFill>
            </a:endParaRPr>
          </a:p>
          <a:p>
            <a:pPr lvl="1">
              <a:buClr>
                <a:srgbClr val="C00000"/>
              </a:buClr>
              <a:buSzPct val="100000"/>
            </a:pPr>
            <a:r>
              <a:rPr lang="en-US" dirty="0">
                <a:solidFill>
                  <a:schemeClr val="accent5">
                    <a:lumMod val="75000"/>
                  </a:schemeClr>
                </a:solidFill>
              </a:rPr>
              <a:t>indicate </a:t>
            </a:r>
            <a:r>
              <a:rPr lang="en-US" dirty="0">
                <a:solidFill>
                  <a:schemeClr val="accent5">
                    <a:lumMod val="75000"/>
                  </a:schemeClr>
                </a:solidFill>
              </a:rPr>
              <a:t>your behavior and how it is ruled by impulses and </a:t>
            </a:r>
            <a:endParaRPr lang="en-US" dirty="0">
              <a:solidFill>
                <a:schemeClr val="accent5">
                  <a:lumMod val="75000"/>
                </a:schemeClr>
              </a:solidFill>
            </a:endParaRPr>
          </a:p>
          <a:p>
            <a:pPr lvl="1">
              <a:buClr>
                <a:srgbClr val="C00000"/>
              </a:buClr>
              <a:buSzPct val="100000"/>
            </a:pPr>
            <a:r>
              <a:rPr lang="en-US" dirty="0">
                <a:solidFill>
                  <a:schemeClr val="accent5">
                    <a:lumMod val="75000"/>
                  </a:schemeClr>
                </a:solidFill>
              </a:rPr>
              <a:t>punishment.</a:t>
            </a:r>
            <a:r>
              <a:rPr lang="en-US" b="1" dirty="0">
                <a:solidFill>
                  <a:schemeClr val="accent5">
                    <a:lumMod val="75000"/>
                  </a:schemeClr>
                </a:solidFill>
              </a:rPr>
              <a:t> </a:t>
            </a:r>
            <a:endParaRPr lang="en-US" b="1" dirty="0">
              <a:solidFill>
                <a:schemeClr val="accent5">
                  <a:lumMod val="75000"/>
                </a:schemeClr>
              </a:solidFill>
            </a:endParaRPr>
          </a:p>
          <a:p>
            <a:pPr lvl="1">
              <a:buClr>
                <a:srgbClr val="C00000"/>
              </a:buClr>
              <a:buSzPct val="100000"/>
            </a:pPr>
            <a:r>
              <a:rPr lang="en-US" b="1" dirty="0">
                <a:solidFill>
                  <a:schemeClr val="accent5">
                    <a:lumMod val="75000"/>
                  </a:schemeClr>
                </a:solidFill>
              </a:rPr>
              <a:t>Concepts </a:t>
            </a:r>
            <a:r>
              <a:rPr lang="en-US" b="1" dirty="0">
                <a:solidFill>
                  <a:schemeClr val="accent5">
                    <a:lumMod val="75000"/>
                  </a:schemeClr>
                </a:solidFill>
              </a:rPr>
              <a:t>of problems and conflicts </a:t>
            </a:r>
            <a:r>
              <a:rPr lang="en-US" dirty="0">
                <a:solidFill>
                  <a:schemeClr val="accent5">
                    <a:lumMod val="75000"/>
                  </a:schemeClr>
                </a:solidFill>
              </a:rPr>
              <a:t>symbolize your </a:t>
            </a:r>
            <a:endParaRPr lang="en-US" dirty="0">
              <a:solidFill>
                <a:schemeClr val="accent5">
                  <a:lumMod val="75000"/>
                </a:schemeClr>
              </a:solidFill>
            </a:endParaRPr>
          </a:p>
          <a:p>
            <a:pPr lvl="1">
              <a:buClr>
                <a:srgbClr val="C00000"/>
              </a:buClr>
              <a:buSzPct val="100000"/>
            </a:pPr>
            <a:r>
              <a:rPr lang="en-US" dirty="0">
                <a:solidFill>
                  <a:schemeClr val="accent5">
                    <a:lumMod val="75000"/>
                  </a:schemeClr>
                </a:solidFill>
              </a:rPr>
              <a:t>struggles</a:t>
            </a:r>
            <a:r>
              <a:rPr lang="en-US" dirty="0">
                <a:solidFill>
                  <a:schemeClr val="accent5">
                    <a:lumMod val="75000"/>
                  </a:schemeClr>
                </a:solidFill>
              </a:rPr>
              <a:t>, issues and problems you are facing in your waking life. </a:t>
            </a:r>
            <a:endParaRPr lang="en-US" dirty="0">
              <a:solidFill>
                <a:schemeClr val="accent5">
                  <a:lumMod val="75000"/>
                </a:schemeClr>
              </a:solidFill>
            </a:endParaRPr>
          </a:p>
          <a:p>
            <a:pPr lvl="1">
              <a:buClr>
                <a:srgbClr val="C00000"/>
              </a:buClr>
              <a:buSzPct val="100000"/>
            </a:pPr>
            <a:r>
              <a:rPr lang="en-US" dirty="0">
                <a:solidFill>
                  <a:schemeClr val="accent5">
                    <a:lumMod val="75000"/>
                  </a:schemeClr>
                </a:solidFill>
              </a:rPr>
              <a:t>D</a:t>
            </a:r>
            <a:r>
              <a:rPr lang="en-US" dirty="0">
                <a:solidFill>
                  <a:schemeClr val="accent5">
                    <a:lumMod val="75000"/>
                  </a:schemeClr>
                </a:solidFill>
              </a:rPr>
              <a:t>ream </a:t>
            </a:r>
            <a:r>
              <a:rPr lang="en-US" dirty="0">
                <a:solidFill>
                  <a:schemeClr val="accent5">
                    <a:lumMod val="75000"/>
                  </a:schemeClr>
                </a:solidFill>
              </a:rPr>
              <a:t>try to offer insight and resolution to your conflicts.</a:t>
            </a:r>
          </a:p>
          <a:p>
            <a:pPr lvl="1">
              <a:buClr>
                <a:srgbClr val="C00000"/>
              </a:buClr>
              <a:buSzPct val="100000"/>
            </a:pPr>
            <a:endParaRPr lang="en-US" dirty="0">
              <a:solidFill>
                <a:schemeClr val="accent5">
                  <a:lumMod val="75000"/>
                </a:schemeClr>
              </a:solidFill>
            </a:endParaRPr>
          </a:p>
          <a:p>
            <a:pPr lvl="1">
              <a:buClr>
                <a:srgbClr val="C00000"/>
              </a:buClr>
              <a:buSzPct val="100000"/>
            </a:pPr>
            <a:endParaRPr lang="en-US" dirty="0">
              <a:solidFill>
                <a:schemeClr val="accent5">
                  <a:lumMod val="75000"/>
                </a:schemeClr>
              </a:solidFill>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752600"/>
            <a:ext cx="2468563" cy="3382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516899"/>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959640">
            <a:off x="3733800" y="533400"/>
            <a:ext cx="3343275" cy="43286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p:txBody>
          <a:bodyPr/>
          <a:lstStyle/>
          <a:p>
            <a:endParaRPr lang="en-US" sz="1200" b="1" dirty="0" smtClean="0">
              <a:solidFill>
                <a:prstClr val="black"/>
              </a:solidFill>
              <a:latin typeface="Arial" charset="0"/>
            </a:endParaRPr>
          </a:p>
          <a:p>
            <a:endParaRPr lang="en-US" sz="1200" b="1" dirty="0">
              <a:solidFill>
                <a:prstClr val="black"/>
              </a:solidFill>
              <a:latin typeface="Arial" charset="0"/>
            </a:endParaRPr>
          </a:p>
          <a:p>
            <a:endParaRPr lang="en-US" sz="1200" b="1" dirty="0" smtClean="0">
              <a:solidFill>
                <a:prstClr val="black"/>
              </a:solidFill>
              <a:latin typeface="Arial" charset="0"/>
            </a:endParaRPr>
          </a:p>
          <a:p>
            <a:endParaRPr lang="en-US" sz="1200" b="1" dirty="0">
              <a:solidFill>
                <a:prstClr val="black"/>
              </a:solidFill>
              <a:latin typeface="Arial" charset="0"/>
            </a:endParaRPr>
          </a:p>
          <a:p>
            <a:endParaRPr lang="en-US" sz="1200" b="1" dirty="0" smtClean="0">
              <a:solidFill>
                <a:prstClr val="black"/>
              </a:solidFill>
              <a:latin typeface="Arial" charset="0"/>
            </a:endParaRPr>
          </a:p>
          <a:p>
            <a:endParaRPr lang="en-US" sz="1200" b="1" dirty="0">
              <a:solidFill>
                <a:prstClr val="black"/>
              </a:solidFill>
              <a:latin typeface="Arial" charset="0"/>
            </a:endParaRPr>
          </a:p>
          <a:p>
            <a:endParaRPr lang="en-US" sz="1200" b="1" dirty="0" smtClean="0">
              <a:solidFill>
                <a:prstClr val="black"/>
              </a:solidFill>
              <a:latin typeface="Arial" charset="0"/>
            </a:endParaRPr>
          </a:p>
          <a:p>
            <a:endParaRPr lang="en-US" sz="1200" b="1" dirty="0">
              <a:solidFill>
                <a:prstClr val="black"/>
              </a:solidFill>
              <a:latin typeface="Arial" charset="0"/>
            </a:endParaRPr>
          </a:p>
          <a:p>
            <a:endParaRPr lang="en-US" sz="1200" b="1" dirty="0" smtClean="0">
              <a:solidFill>
                <a:prstClr val="black"/>
              </a:solidFill>
              <a:latin typeface="Arial" charset="0"/>
            </a:endParaRPr>
          </a:p>
          <a:p>
            <a:endParaRPr lang="en-US" sz="1200" b="1" dirty="0">
              <a:solidFill>
                <a:prstClr val="black"/>
              </a:solidFill>
              <a:latin typeface="Arial" charset="0"/>
            </a:endParaRPr>
          </a:p>
          <a:p>
            <a:endParaRPr lang="en-US" sz="1200" b="1" dirty="0" smtClean="0">
              <a:solidFill>
                <a:prstClr val="black"/>
              </a:solidFill>
              <a:latin typeface="Arial" charset="0"/>
            </a:endParaRPr>
          </a:p>
          <a:p>
            <a:endParaRPr lang="en-US" sz="1200" b="1" dirty="0">
              <a:solidFill>
                <a:prstClr val="black"/>
              </a:solidFill>
              <a:latin typeface="Arial" charset="0"/>
            </a:endParaRPr>
          </a:p>
          <a:p>
            <a:endParaRPr lang="en-US" sz="1200" b="1" dirty="0" smtClean="0">
              <a:solidFill>
                <a:prstClr val="black"/>
              </a:solidFill>
              <a:latin typeface="Arial" charset="0"/>
            </a:endParaRPr>
          </a:p>
          <a:p>
            <a:endParaRPr lang="en-US" sz="1200" b="1" dirty="0" smtClean="0">
              <a:solidFill>
                <a:prstClr val="black"/>
              </a:solidFill>
              <a:latin typeface="Arial" charset="0"/>
            </a:endParaRPr>
          </a:p>
          <a:p>
            <a:endParaRPr lang="en-US" sz="1200" b="1" dirty="0">
              <a:solidFill>
                <a:prstClr val="black"/>
              </a:solidFill>
              <a:latin typeface="Arial" charset="0"/>
            </a:endParaRPr>
          </a:p>
          <a:p>
            <a:endParaRPr lang="en-US" sz="1200" b="1" dirty="0" smtClean="0">
              <a:solidFill>
                <a:prstClr val="black"/>
              </a:solidFill>
              <a:latin typeface="Arial" charset="0"/>
            </a:endParaRPr>
          </a:p>
          <a:p>
            <a:r>
              <a:rPr lang="en-US" sz="1200" b="1" dirty="0" smtClean="0">
                <a:solidFill>
                  <a:prstClr val="black"/>
                </a:solidFill>
                <a:latin typeface="Arial" charset="0"/>
              </a:rPr>
              <a:t>Learning </a:t>
            </a:r>
            <a:r>
              <a:rPr lang="en-US" sz="1200" b="1" dirty="0">
                <a:solidFill>
                  <a:prstClr val="black"/>
                </a:solidFill>
                <a:latin typeface="Arial" charset="0"/>
              </a:rPr>
              <a:t>to Fly</a:t>
            </a:r>
            <a:r>
              <a:rPr lang="en-US" sz="1200" dirty="0">
                <a:solidFill>
                  <a:prstClr val="black"/>
                </a:solidFill>
                <a:latin typeface="Arial" charset="0"/>
              </a:rPr>
              <a:t>   live :   </a:t>
            </a:r>
            <a:r>
              <a:rPr lang="en-US" sz="1100" dirty="0">
                <a:solidFill>
                  <a:prstClr val="black"/>
                </a:solidFill>
                <a:latin typeface="Arial" charset="0"/>
              </a:rPr>
              <a:t>5</a:t>
            </a:r>
            <a:r>
              <a:rPr lang="en-US" sz="1200" dirty="0">
                <a:solidFill>
                  <a:prstClr val="black"/>
                </a:solidFill>
                <a:latin typeface="Arial" charset="0"/>
              </a:rPr>
              <a:t> minutes </a:t>
            </a:r>
            <a:r>
              <a:rPr lang="en-US" sz="1200" dirty="0">
                <a:solidFill>
                  <a:prstClr val="black"/>
                </a:solidFill>
                <a:latin typeface="Arial" charset="0"/>
                <a:hlinkClick r:id="rId3"/>
              </a:rPr>
              <a:t>http://www.youtube.com/watch?v=4p_f7Df2-oM&amp;feature=related</a:t>
            </a:r>
            <a:r>
              <a:rPr lang="en-US" sz="1200" dirty="0">
                <a:solidFill>
                  <a:prstClr val="black"/>
                </a:solidFill>
                <a:latin typeface="Arial" charset="0"/>
              </a:rPr>
              <a:t> </a:t>
            </a:r>
            <a:endParaRPr lang="en-US" dirty="0"/>
          </a:p>
        </p:txBody>
      </p:sp>
      <p:pic>
        <p:nvPicPr>
          <p:cNvPr id="512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88" t="12748" r="88" b="17426"/>
          <a:stretch/>
        </p:blipFill>
        <p:spPr bwMode="auto">
          <a:xfrm>
            <a:off x="1143000" y="3047999"/>
            <a:ext cx="4572000" cy="23942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600200" y="990600"/>
            <a:ext cx="2666499" cy="646331"/>
          </a:xfrm>
          <a:prstGeom prst="rect">
            <a:avLst/>
          </a:prstGeom>
          <a:noFill/>
        </p:spPr>
        <p:txBody>
          <a:bodyPr wrap="none" rtlCol="0">
            <a:spAutoFit/>
          </a:bodyPr>
          <a:lstStyle/>
          <a:p>
            <a:r>
              <a:rPr lang="en-US" dirty="0" smtClean="0"/>
              <a:t>Quick break if you want…</a:t>
            </a:r>
          </a:p>
          <a:p>
            <a:r>
              <a:rPr lang="en-US" dirty="0" smtClean="0"/>
              <a:t>And making a dream </a:t>
            </a:r>
            <a:endParaRPr lang="en-US" dirty="0"/>
          </a:p>
        </p:txBody>
      </p:sp>
    </p:spTree>
    <p:extLst>
      <p:ext uri="{BB962C8B-B14F-4D97-AF65-F5344CB8AC3E}">
        <p14:creationId xmlns:p14="http://schemas.microsoft.com/office/powerpoint/2010/main" val="412226983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1479551"/>
            <a:ext cx="2790825" cy="33423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1447800" y="0"/>
            <a:ext cx="7406640" cy="1472184"/>
          </a:xfrm>
        </p:spPr>
        <p:txBody>
          <a:bodyPr>
            <a:normAutofit/>
          </a:bodyPr>
          <a:lstStyle/>
          <a:p>
            <a:r>
              <a:rPr lang="en-US" sz="2800" b="1" dirty="0" smtClean="0">
                <a:solidFill>
                  <a:srgbClr val="002060"/>
                </a:solidFill>
              </a:rPr>
              <a:t>Deja Vu</a:t>
            </a:r>
            <a:endParaRPr lang="en-US" sz="2800" b="1" dirty="0">
              <a:solidFill>
                <a:srgbClr val="002060"/>
              </a:solidFill>
            </a:endParaRPr>
          </a:p>
        </p:txBody>
      </p:sp>
      <p:sp>
        <p:nvSpPr>
          <p:cNvPr id="3" name="Subtitle 2"/>
          <p:cNvSpPr>
            <a:spLocks noGrp="1"/>
          </p:cNvSpPr>
          <p:nvPr>
            <p:ph type="subTitle" idx="1"/>
          </p:nvPr>
        </p:nvSpPr>
        <p:spPr>
          <a:xfrm>
            <a:off x="1050758" y="1360003"/>
            <a:ext cx="8077200" cy="3581400"/>
          </a:xfrm>
        </p:spPr>
        <p:txBody>
          <a:bodyPr>
            <a:normAutofit/>
          </a:bodyPr>
          <a:lstStyle/>
          <a:p>
            <a:pPr marL="484632" indent="-457200">
              <a:buFont typeface="Wingdings" pitchFamily="2" charset="2"/>
              <a:buChar char="Ø"/>
            </a:pPr>
            <a:endParaRPr lang="en-US" dirty="0" smtClean="0">
              <a:solidFill>
                <a:srgbClr val="002060"/>
              </a:solidFill>
            </a:endParaRPr>
          </a:p>
          <a:p>
            <a:pPr marL="484632" indent="-457200">
              <a:buFont typeface="Wingdings" pitchFamily="2" charset="2"/>
              <a:buChar char="Ø"/>
            </a:pPr>
            <a:endParaRPr lang="en-US" dirty="0">
              <a:solidFill>
                <a:srgbClr val="002060"/>
              </a:solidFill>
            </a:endParaRPr>
          </a:p>
          <a:p>
            <a:pPr marL="484632" indent="-457200">
              <a:buFont typeface="Wingdings" pitchFamily="2" charset="2"/>
              <a:buChar char="Ø"/>
            </a:pPr>
            <a:r>
              <a:rPr lang="en-US" dirty="0" smtClean="0">
                <a:solidFill>
                  <a:srgbClr val="002060"/>
                </a:solidFill>
              </a:rPr>
              <a:t>Schema</a:t>
            </a:r>
          </a:p>
          <a:p>
            <a:pPr marL="484632" indent="-457200">
              <a:buFont typeface="Wingdings" pitchFamily="2" charset="2"/>
              <a:buChar char="Ø"/>
            </a:pPr>
            <a:r>
              <a:rPr lang="en-US" dirty="0" smtClean="0">
                <a:solidFill>
                  <a:srgbClr val="002060"/>
                </a:solidFill>
              </a:rPr>
              <a:t>Encoding</a:t>
            </a:r>
          </a:p>
          <a:p>
            <a:pPr marL="484632" indent="-457200">
              <a:buFont typeface="Wingdings" pitchFamily="2" charset="2"/>
              <a:buChar char="Ø"/>
            </a:pPr>
            <a:r>
              <a:rPr lang="en-US" dirty="0">
                <a:solidFill>
                  <a:srgbClr val="002060"/>
                </a:solidFill>
              </a:rPr>
              <a:t>C</a:t>
            </a:r>
            <a:r>
              <a:rPr lang="en-US" dirty="0" smtClean="0">
                <a:solidFill>
                  <a:srgbClr val="002060"/>
                </a:solidFill>
              </a:rPr>
              <a:t>onfabulation</a:t>
            </a:r>
            <a:endParaRPr lang="en-US" dirty="0" smtClean="0">
              <a:solidFill>
                <a:srgbClr val="002060"/>
              </a:solidFill>
            </a:endParaRPr>
          </a:p>
          <a:p>
            <a:pPr marL="484632" indent="-457200">
              <a:buFont typeface="Wingdings" pitchFamily="2" charset="2"/>
              <a:buChar char="Ø"/>
            </a:pPr>
            <a:r>
              <a:rPr lang="en-US" dirty="0">
                <a:solidFill>
                  <a:srgbClr val="002060"/>
                </a:solidFill>
              </a:rPr>
              <a:t>P</a:t>
            </a:r>
            <a:r>
              <a:rPr lang="en-US" dirty="0" smtClean="0">
                <a:solidFill>
                  <a:srgbClr val="002060"/>
                </a:solidFill>
              </a:rPr>
              <a:t>recognition</a:t>
            </a:r>
            <a:endParaRPr lang="en-US" dirty="0" smtClean="0">
              <a:solidFill>
                <a:srgbClr val="002060"/>
              </a:solidFill>
            </a:endParaRPr>
          </a:p>
          <a:p>
            <a:pPr marL="484632" indent="-457200">
              <a:buFont typeface="Wingdings" pitchFamily="2" charset="2"/>
              <a:buChar char="Ø"/>
            </a:pPr>
            <a:r>
              <a:rPr lang="en-US" dirty="0" smtClean="0">
                <a:solidFill>
                  <a:srgbClr val="002060"/>
                </a:solidFill>
              </a:rPr>
              <a:t>Flow/ astral plane</a:t>
            </a:r>
          </a:p>
          <a:p>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0225" y="4705350"/>
            <a:ext cx="2466975"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4343400"/>
            <a:ext cx="28575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8393545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15000">
              <a:srgbClr val="0A128C"/>
            </a:gs>
            <a:gs pos="54000">
              <a:srgbClr val="181CC7"/>
            </a:gs>
            <a:gs pos="71000">
              <a:srgbClr val="7005D4"/>
            </a:gs>
            <a:gs pos="100000">
              <a:srgbClr val="8C3D91"/>
            </a:gs>
          </a:gsLst>
          <a:lin ang="72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03550" y="-457200"/>
            <a:ext cx="7406640" cy="1472184"/>
          </a:xfrm>
        </p:spPr>
        <p:txBody>
          <a:bodyPr/>
          <a:lstStyle/>
          <a:p>
            <a:r>
              <a:rPr lang="en-US" sz="2800" dirty="0" smtClean="0"/>
              <a:t>Synchronized Brain Waves</a:t>
            </a:r>
            <a:br>
              <a:rPr lang="en-US" sz="2800" dirty="0" smtClean="0"/>
            </a:br>
            <a:r>
              <a:rPr lang="en-US" sz="2400" dirty="0" smtClean="0"/>
              <a:t>enable rapid learning; new research 2014</a:t>
            </a:r>
            <a:endParaRPr lang="en-US" sz="2400" dirty="0"/>
          </a:p>
        </p:txBody>
      </p:sp>
      <p:sp>
        <p:nvSpPr>
          <p:cNvPr id="3" name="Subtitle 2"/>
          <p:cNvSpPr>
            <a:spLocks noGrp="1"/>
          </p:cNvSpPr>
          <p:nvPr>
            <p:ph type="subTitle" idx="1"/>
          </p:nvPr>
        </p:nvSpPr>
        <p:spPr>
          <a:xfrm>
            <a:off x="1095529" y="1143000"/>
            <a:ext cx="8012376" cy="2057400"/>
          </a:xfrm>
        </p:spPr>
        <p:txBody>
          <a:bodyPr>
            <a:normAutofit fontScale="70000" lnSpcReduction="20000"/>
          </a:bodyPr>
          <a:lstStyle/>
          <a:p>
            <a:r>
              <a:rPr lang="en-US" sz="2200" dirty="0"/>
              <a:t>Professor Earl K. Miller, </a:t>
            </a:r>
            <a:r>
              <a:rPr lang="en-US" sz="2200" dirty="0" smtClean="0"/>
              <a:t>MIT neuroscientist,</a:t>
            </a:r>
            <a:endParaRPr lang="en-US" sz="2200" dirty="0"/>
          </a:p>
          <a:p>
            <a:r>
              <a:rPr lang="en-US" sz="2300" dirty="0"/>
              <a:t>“If you can change your thoughts from moment to moment, you can’t be doing it by constantly making new connections and breaking them apart in your brain. Plasticity doesn’t happen on that kind of time </a:t>
            </a:r>
            <a:r>
              <a:rPr lang="en-US" sz="2300" dirty="0" smtClean="0"/>
              <a:t>scale.   </a:t>
            </a:r>
          </a:p>
          <a:p>
            <a:endParaRPr lang="en-US" sz="2300" dirty="0"/>
          </a:p>
          <a:p>
            <a:r>
              <a:rPr lang="en-US" sz="2300" dirty="0" smtClean="0"/>
              <a:t>There’s </a:t>
            </a:r>
            <a:r>
              <a:rPr lang="en-US" sz="2300" dirty="0"/>
              <a:t>got to be some way of dynamically establishing circuits to correspond to the thoughts we’re having in this moment, and then if we change our minds a moment later, those circuits break apart somehow</a:t>
            </a:r>
            <a:r>
              <a:rPr lang="en-US" sz="2300" dirty="0" smtClean="0"/>
              <a:t>.”</a:t>
            </a:r>
            <a:r>
              <a:rPr lang="en-US" sz="1800" dirty="0" smtClean="0"/>
              <a:t> Category-learning results in new functional circuits between these two areas, and these functional circuits are rhythm-based…</a:t>
            </a:r>
            <a:endParaRPr lang="en-US" sz="2300" dirty="0" smtClean="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3619500"/>
            <a:ext cx="4114800" cy="2705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562600" y="5105401"/>
            <a:ext cx="3064042" cy="1631216"/>
          </a:xfrm>
          <a:prstGeom prst="rect">
            <a:avLst/>
          </a:prstGeom>
          <a:noFill/>
        </p:spPr>
        <p:txBody>
          <a:bodyPr wrap="square" rtlCol="0">
            <a:spAutoFit/>
          </a:bodyPr>
          <a:lstStyle/>
          <a:p>
            <a:r>
              <a:rPr lang="en-US" sz="2000" dirty="0" smtClean="0"/>
              <a:t>Prefrontal Cortex (blue)</a:t>
            </a:r>
          </a:p>
          <a:p>
            <a:r>
              <a:rPr lang="en-US" sz="2000" dirty="0" smtClean="0"/>
              <a:t>    &amp; the Central Executive</a:t>
            </a:r>
          </a:p>
          <a:p>
            <a:endParaRPr lang="en-US" sz="2000" dirty="0" smtClean="0"/>
          </a:p>
          <a:p>
            <a:r>
              <a:rPr lang="en-US" sz="2000" dirty="0" smtClean="0"/>
              <a:t>Striatum  (red)</a:t>
            </a:r>
          </a:p>
          <a:p>
            <a:r>
              <a:rPr lang="en-US" sz="2000" dirty="0" smtClean="0"/>
              <a:t>Memory formation</a:t>
            </a:r>
            <a:endParaRPr lang="en-US" sz="2000" dirty="0"/>
          </a:p>
        </p:txBody>
      </p:sp>
      <p:cxnSp>
        <p:nvCxnSpPr>
          <p:cNvPr id="6" name="Straight Arrow Connector 5"/>
          <p:cNvCxnSpPr/>
          <p:nvPr/>
        </p:nvCxnSpPr>
        <p:spPr>
          <a:xfrm flipH="1" flipV="1">
            <a:off x="4159170" y="4549943"/>
            <a:ext cx="1295399" cy="97455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3541804" y="4876800"/>
            <a:ext cx="1912765" cy="1143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5562600" y="3424791"/>
            <a:ext cx="3505200" cy="1461939"/>
          </a:xfrm>
          <a:prstGeom prst="rect">
            <a:avLst/>
          </a:prstGeom>
        </p:spPr>
        <p:txBody>
          <a:bodyPr wrap="square">
            <a:spAutoFit/>
          </a:bodyPr>
          <a:lstStyle/>
          <a:p>
            <a:pPr marL="27432" lvl="0">
              <a:spcBef>
                <a:spcPts val="600"/>
              </a:spcBef>
              <a:buClr>
                <a:srgbClr val="4F81BD"/>
              </a:buClr>
              <a:buSzPct val="80000"/>
              <a:defRPr/>
            </a:pPr>
            <a:r>
              <a:rPr lang="en-US" sz="1400" dirty="0" smtClean="0">
                <a:solidFill>
                  <a:srgbClr val="1F497D">
                    <a:shade val="30000"/>
                    <a:satMod val="150000"/>
                  </a:srgbClr>
                </a:solidFill>
              </a:rPr>
              <a:t>When learning,  the brain produces beta waves. </a:t>
            </a:r>
          </a:p>
          <a:p>
            <a:pPr marL="27432" lvl="0">
              <a:spcBef>
                <a:spcPts val="600"/>
              </a:spcBef>
              <a:buClr>
                <a:srgbClr val="4F81BD"/>
              </a:buClr>
              <a:buSzPct val="80000"/>
              <a:defRPr/>
            </a:pPr>
            <a:r>
              <a:rPr lang="en-US" sz="1400" dirty="0" smtClean="0">
                <a:solidFill>
                  <a:srgbClr val="1F497D">
                    <a:shade val="30000"/>
                    <a:satMod val="150000"/>
                  </a:srgbClr>
                </a:solidFill>
              </a:rPr>
              <a:t>The </a:t>
            </a:r>
            <a:r>
              <a:rPr lang="en-US" sz="1400" dirty="0">
                <a:solidFill>
                  <a:srgbClr val="1F497D">
                    <a:shade val="30000"/>
                    <a:satMod val="150000"/>
                  </a:srgbClr>
                </a:solidFill>
              </a:rPr>
              <a:t>striatum activates first, sees the pieces of the puzzle, then the prefrontal cortex </a:t>
            </a:r>
            <a:r>
              <a:rPr lang="en-US" sz="1400" dirty="0" smtClean="0">
                <a:solidFill>
                  <a:srgbClr val="1F497D">
                    <a:shade val="30000"/>
                    <a:satMod val="150000"/>
                  </a:srgbClr>
                </a:solidFill>
              </a:rPr>
              <a:t> </a:t>
            </a:r>
            <a:r>
              <a:rPr lang="en-US" sz="1400" dirty="0">
                <a:solidFill>
                  <a:srgbClr val="1F497D">
                    <a:shade val="30000"/>
                    <a:satMod val="150000"/>
                  </a:srgbClr>
                </a:solidFill>
              </a:rPr>
              <a:t>puts the pieces together, working in sync with the striatum. </a:t>
            </a:r>
          </a:p>
        </p:txBody>
      </p:sp>
    </p:spTree>
    <p:extLst>
      <p:ext uri="{BB962C8B-B14F-4D97-AF65-F5344CB8AC3E}">
        <p14:creationId xmlns:p14="http://schemas.microsoft.com/office/powerpoint/2010/main" val="18851315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5943600"/>
            <a:ext cx="8534400" cy="566738"/>
          </a:xfrm>
        </p:spPr>
        <p:txBody>
          <a:bodyPr>
            <a:normAutofit fontScale="90000"/>
          </a:bodyPr>
          <a:lstStyle/>
          <a:p>
            <a:r>
              <a:rPr lang="en-US" sz="2000" dirty="0"/>
              <a:t>Henri Rousseau, The </a:t>
            </a:r>
            <a:r>
              <a:rPr lang="en-US" sz="2000" dirty="0" smtClean="0"/>
              <a:t>Dream, 1910</a:t>
            </a:r>
            <a:r>
              <a:rPr lang="en-US" sz="2000" dirty="0"/>
              <a:t/>
            </a:r>
            <a:br>
              <a:rPr lang="en-US" sz="2000" dirty="0"/>
            </a:br>
            <a:r>
              <a:rPr lang="en-US" sz="2000" dirty="0"/>
              <a:t>Rousseau never went to Africa, but at the time, travel books were very popular and widely read, not unlike we watch </a:t>
            </a:r>
            <a:r>
              <a:rPr lang="en-US" sz="2000" dirty="0" err="1"/>
              <a:t>tv</a:t>
            </a:r>
            <a:r>
              <a:rPr lang="en-US" sz="2000" dirty="0"/>
              <a:t> today as entertainment</a:t>
            </a:r>
            <a:r>
              <a:rPr lang="en-US" dirty="0"/>
              <a:t>. </a:t>
            </a:r>
          </a:p>
        </p:txBody>
      </p:sp>
      <p:sp>
        <p:nvSpPr>
          <p:cNvPr id="5" name="Picture Placeholder 4"/>
          <p:cNvSpPr>
            <a:spLocks noGrp="1"/>
          </p:cNvSpPr>
          <p:nvPr>
            <p:ph type="pic" idx="1"/>
          </p:nvPr>
        </p:nvSpPr>
        <p:spPr/>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28600"/>
            <a:ext cx="7772400" cy="512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25831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425" y="5638800"/>
            <a:ext cx="7598570" cy="566738"/>
          </a:xfrm>
        </p:spPr>
        <p:txBody>
          <a:bodyPr>
            <a:normAutofit/>
          </a:bodyPr>
          <a:lstStyle/>
          <a:p>
            <a:r>
              <a:rPr lang="en-US" sz="2400" dirty="0" smtClean="0"/>
              <a:t>Henri Rousseau, the sleeping gypsy, 1897</a:t>
            </a:r>
            <a:endParaRPr lang="en-US" sz="2400" dirty="0"/>
          </a:p>
        </p:txBody>
      </p:sp>
      <p:sp>
        <p:nvSpPr>
          <p:cNvPr id="6" name="Picture Placeholder 5"/>
          <p:cNvSpPr>
            <a:spLocks noGrp="1"/>
          </p:cNvSpPr>
          <p:nvPr>
            <p:ph type="pic" idx="1"/>
          </p:nvPr>
        </p:nvSpPr>
        <p:spPr/>
      </p:sp>
      <p:pic>
        <p:nvPicPr>
          <p:cNvPr id="1126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694" y="304800"/>
            <a:ext cx="8260106" cy="53884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04259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452533"/>
            <a:ext cx="9296400" cy="1405467"/>
          </a:xfrm>
        </p:spPr>
        <p:txBody>
          <a:bodyPr>
            <a:normAutofit/>
          </a:bodyPr>
          <a:lstStyle/>
          <a:p>
            <a:pPr algn="l"/>
            <a:endParaRPr lang="en-US" sz="1600" dirty="0" smtClean="0"/>
          </a:p>
          <a:p>
            <a:pPr algn="l"/>
            <a:r>
              <a:rPr lang="en-US" sz="1600" dirty="0" smtClean="0"/>
              <a:t>Vincent Van Gogh: Starry  night, 1889</a:t>
            </a:r>
            <a:endParaRPr lang="en-US" sz="1600" dirty="0"/>
          </a:p>
          <a:p>
            <a:pPr algn="l"/>
            <a:r>
              <a:rPr lang="en-US" sz="1600" dirty="0" smtClean="0"/>
              <a:t>it </a:t>
            </a:r>
            <a:r>
              <a:rPr lang="en-US" sz="1600" dirty="0"/>
              <a:t>depicts the </a:t>
            </a:r>
            <a:r>
              <a:rPr lang="en-US" sz="1600" dirty="0" smtClean="0"/>
              <a:t>night-time view </a:t>
            </a:r>
            <a:r>
              <a:rPr lang="en-US" sz="1600" dirty="0"/>
              <a:t>outside </a:t>
            </a:r>
            <a:r>
              <a:rPr lang="en-US" sz="1600" dirty="0" smtClean="0"/>
              <a:t>his sanatorium window in Saint-Remy-de province</a:t>
            </a:r>
            <a:endParaRPr lang="en-US" sz="1600" dirty="0" smtClean="0">
              <a:solidFill>
                <a:srgbClr val="002060"/>
              </a:solidFill>
            </a:endParaRPr>
          </a:p>
          <a:p>
            <a:pPr algn="l"/>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533400"/>
            <a:ext cx="6185089" cy="495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55937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
            </a:r>
            <a:br>
              <a:rPr lang="en-US" dirty="0"/>
            </a:br>
            <a:endParaRPr lang="en-US" dirty="0">
              <a:latin typeface="+mn-lt"/>
            </a:endParaRPr>
          </a:p>
        </p:txBody>
      </p:sp>
      <p:sp>
        <p:nvSpPr>
          <p:cNvPr id="5" name="Picture Placeholder 4"/>
          <p:cNvSpPr>
            <a:spLocks noGrp="1"/>
          </p:cNvSpPr>
          <p:nvPr>
            <p:ph type="pic" idx="1"/>
          </p:nvPr>
        </p:nvSpPr>
        <p:spPr/>
      </p:sp>
      <p:sp>
        <p:nvSpPr>
          <p:cNvPr id="6" name="Text Placeholder 5"/>
          <p:cNvSpPr>
            <a:spLocks noGrp="1"/>
          </p:cNvSpPr>
          <p:nvPr>
            <p:ph type="body" sz="half" idx="2"/>
          </p:nvPr>
        </p:nvSpPr>
        <p:spPr/>
        <p:txBody>
          <a:bodyPr>
            <a:noAutofit/>
          </a:bodyPr>
          <a:lstStyle/>
          <a:p>
            <a:r>
              <a:rPr lang="en-US" sz="1800" b="1" dirty="0" smtClean="0">
                <a:latin typeface="Times New Roman" panose="02020603050405020304" pitchFamily="18" charset="0"/>
                <a:cs typeface="Times New Roman" panose="02020603050405020304" pitchFamily="18" charset="0"/>
              </a:rPr>
              <a:t>Vincent Van Gogh: Wheat Field with Crows</a:t>
            </a:r>
            <a:r>
              <a:rPr lang="en-US" sz="1800" b="1" dirty="0">
                <a:latin typeface="Times New Roman" panose="02020603050405020304" pitchFamily="18" charset="0"/>
                <a:cs typeface="Times New Roman" panose="02020603050405020304" pitchFamily="18" charset="0"/>
              </a:rPr>
              <a:t>, 1890</a:t>
            </a:r>
            <a:br>
              <a:rPr lang="en-US" sz="1800" b="1" dirty="0">
                <a:latin typeface="Times New Roman" panose="02020603050405020304" pitchFamily="18" charset="0"/>
                <a:cs typeface="Times New Roman" panose="02020603050405020304" pitchFamily="18" charset="0"/>
              </a:rPr>
            </a:br>
            <a:r>
              <a:rPr lang="en-US" sz="1800" b="1" dirty="0" smtClean="0">
                <a:latin typeface="Times New Roman" panose="02020603050405020304" pitchFamily="18" charset="0"/>
                <a:cs typeface="Times New Roman" panose="02020603050405020304" pitchFamily="18" charset="0"/>
              </a:rPr>
              <a:t>Akira </a:t>
            </a:r>
            <a:r>
              <a:rPr lang="en-US" sz="1800" b="1" dirty="0" err="1" smtClean="0">
                <a:latin typeface="Times New Roman" panose="02020603050405020304" pitchFamily="18" charset="0"/>
                <a:cs typeface="Times New Roman" panose="02020603050405020304" pitchFamily="18" charset="0"/>
              </a:rPr>
              <a:t>Kurowsawa</a:t>
            </a:r>
            <a:r>
              <a:rPr lang="en-US" sz="1800" b="1" dirty="0" smtClean="0">
                <a:latin typeface="Times New Roman" panose="02020603050405020304" pitchFamily="18" charset="0"/>
                <a:cs typeface="Times New Roman" panose="02020603050405020304" pitchFamily="18" charset="0"/>
              </a:rPr>
              <a:t>:   Crows, 1990</a:t>
            </a:r>
          </a:p>
          <a:p>
            <a:r>
              <a:rPr lang="en-US" sz="1800" b="1" dirty="0" smtClean="0">
                <a:latin typeface="Times New Roman" panose="02020603050405020304" pitchFamily="18" charset="0"/>
                <a:cs typeface="Times New Roman" panose="02020603050405020304" pitchFamily="18" charset="0"/>
              </a:rPr>
              <a:t>“You're an artist, aren’t </a:t>
            </a:r>
            <a:r>
              <a:rPr lang="en-US" sz="1800" b="1" dirty="0">
                <a:latin typeface="Times New Roman" panose="02020603050405020304" pitchFamily="18" charset="0"/>
                <a:cs typeface="Times New Roman" panose="02020603050405020304" pitchFamily="18" charset="0"/>
              </a:rPr>
              <a:t>you?” </a:t>
            </a:r>
            <a:endParaRPr lang="en-US" sz="1800" b="1" dirty="0" smtClean="0">
              <a:latin typeface="Times New Roman" panose="02020603050405020304" pitchFamily="18" charset="0"/>
              <a:cs typeface="Times New Roman" panose="02020603050405020304" pitchFamily="18" charset="0"/>
            </a:endParaRPr>
          </a:p>
          <a:p>
            <a:pPr>
              <a:spcAft>
                <a:spcPts val="0"/>
              </a:spcAft>
            </a:pPr>
            <a:r>
              <a:rPr lang="en-US" sz="1200" b="1" dirty="0" smtClean="0">
                <a:latin typeface="Times New Roman" panose="02020603050405020304" pitchFamily="18" charset="0"/>
                <a:cs typeface="Times New Roman" panose="02020603050405020304" pitchFamily="18" charset="0"/>
              </a:rPr>
              <a:t>https</a:t>
            </a:r>
            <a:r>
              <a:rPr lang="en-US" sz="1200" b="1" dirty="0">
                <a:latin typeface="Times New Roman" panose="02020603050405020304" pitchFamily="18" charset="0"/>
                <a:cs typeface="Times New Roman" panose="02020603050405020304" pitchFamily="18" charset="0"/>
              </a:rPr>
              <a:t>://</a:t>
            </a:r>
            <a:r>
              <a:rPr lang="en-US" sz="1200" b="1" dirty="0" smtClean="0">
                <a:latin typeface="Times New Roman" panose="02020603050405020304" pitchFamily="18" charset="0"/>
                <a:cs typeface="Times New Roman" panose="02020603050405020304" pitchFamily="18" charset="0"/>
              </a:rPr>
              <a:t>www.youtube.com/watch?v=sJ90m9y4fx8&amp;feature=related</a:t>
            </a:r>
            <a:endParaRPr lang="en-US" sz="1800" b="1" dirty="0" smtClean="0">
              <a:latin typeface="Times New Roman" panose="02020603050405020304" pitchFamily="18" charset="0"/>
              <a:cs typeface="Times New Roman" panose="02020603050405020304" pitchFamily="18" charset="0"/>
            </a:endParaRPr>
          </a:p>
          <a:p>
            <a:pPr>
              <a:spcAft>
                <a:spcPts val="0"/>
              </a:spcAft>
            </a:pPr>
            <a:r>
              <a:rPr lang="en-US" sz="1200" b="1" dirty="0" smtClean="0">
                <a:latin typeface="Times New Roman" panose="02020603050405020304" pitchFamily="18" charset="0"/>
                <a:cs typeface="Times New Roman" panose="02020603050405020304" pitchFamily="18" charset="0"/>
                <a:hlinkClick r:id="rId2"/>
              </a:rPr>
              <a:t>https</a:t>
            </a:r>
            <a:r>
              <a:rPr lang="en-US" sz="1200" b="1" dirty="0">
                <a:latin typeface="Times New Roman" panose="02020603050405020304" pitchFamily="18" charset="0"/>
                <a:cs typeface="Times New Roman" panose="02020603050405020304" pitchFamily="18" charset="0"/>
                <a:hlinkClick r:id="rId2"/>
              </a:rPr>
              <a:t>://</a:t>
            </a:r>
            <a:r>
              <a:rPr lang="en-US" sz="1200" b="1" dirty="0" smtClean="0">
                <a:latin typeface="Times New Roman" panose="02020603050405020304" pitchFamily="18" charset="0"/>
                <a:cs typeface="Times New Roman" panose="02020603050405020304" pitchFamily="18" charset="0"/>
                <a:hlinkClick r:id="rId2"/>
              </a:rPr>
              <a:t>www.youtube.com/watch?v=TgSIRjyQOgA</a:t>
            </a:r>
            <a:endParaRPr lang="en-US" sz="1200" b="1" dirty="0" smtClean="0">
              <a:latin typeface="Times New Roman" panose="02020603050405020304" pitchFamily="18" charset="0"/>
              <a:cs typeface="Times New Roman" panose="02020603050405020304" pitchFamily="18" charset="0"/>
            </a:endParaRPr>
          </a:p>
          <a:p>
            <a:endParaRPr lang="en-US" sz="1800" dirty="0">
              <a:latin typeface="Times New Roman" panose="02020603050405020304" pitchFamily="18" charset="0"/>
              <a:cs typeface="Times New Roman" panose="02020603050405020304" pitchFamily="18" charset="0"/>
            </a:endParaRPr>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1" y="457200"/>
            <a:ext cx="8549245" cy="403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080702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981200"/>
          </a:xfrm>
        </p:spPr>
        <p:txBody>
          <a:bodyPr>
            <a:noAutofit/>
          </a:bodyPr>
          <a:lstStyle/>
          <a:p>
            <a:r>
              <a:rPr lang="en-US" sz="2000" dirty="0" smtClean="0"/>
              <a:t/>
            </a:r>
            <a:br>
              <a:rPr lang="en-US" sz="2000" dirty="0" smtClean="0"/>
            </a:br>
            <a:r>
              <a:rPr lang="en-US" sz="2000" dirty="0" smtClean="0"/>
              <a:t/>
            </a:r>
            <a:br>
              <a:rPr lang="en-US" sz="2000" dirty="0" smtClean="0"/>
            </a:br>
            <a:r>
              <a:rPr lang="en-US" sz="2000" dirty="0" smtClean="0"/>
              <a:t/>
            </a:r>
            <a:br>
              <a:rPr lang="en-US" sz="2000" dirty="0" smtClean="0"/>
            </a:br>
            <a:r>
              <a:rPr lang="en-US" sz="2000" dirty="0" smtClean="0"/>
              <a:t/>
            </a:r>
            <a:br>
              <a:rPr lang="en-US" sz="2000" dirty="0" smtClean="0"/>
            </a:br>
            <a:r>
              <a:rPr lang="en-US" sz="2000" dirty="0" smtClean="0"/>
              <a:t> </a:t>
            </a:r>
            <a:r>
              <a:rPr lang="en-US" sz="2400" b="1" dirty="0" smtClean="0">
                <a:latin typeface="Tempus Sans ITC" pitchFamily="82" charset="0"/>
              </a:rPr>
              <a:t>Marc Chagall</a:t>
            </a:r>
            <a:r>
              <a:rPr lang="en-US" sz="2400" dirty="0" smtClean="0"/>
              <a:t>, </a:t>
            </a:r>
            <a:r>
              <a:rPr lang="en-US" sz="2000" dirty="0" smtClean="0"/>
              <a:t/>
            </a:r>
            <a:br>
              <a:rPr lang="en-US" sz="2000" dirty="0" smtClean="0"/>
            </a:br>
            <a:r>
              <a:rPr lang="en-US" sz="2000" dirty="0" smtClean="0"/>
              <a:t>His paintings have a few distinct images  in an unlikely association that would be bizarre in real life, but typical of images we see in dreams. Perhaps this spontaneity and ability to express a dream-world is why his work is so loved </a:t>
            </a:r>
            <a:endParaRPr lang="en-US" sz="2000" dirty="0"/>
          </a:p>
        </p:txBody>
      </p:sp>
      <p:pic>
        <p:nvPicPr>
          <p:cNvPr id="4" name="Content Placeholder 3" descr="Chagall.jpg"/>
          <p:cNvPicPr>
            <a:picLocks noGrp="1" noChangeAspect="1"/>
          </p:cNvPicPr>
          <p:nvPr>
            <p:ph idx="1"/>
          </p:nvPr>
        </p:nvPicPr>
        <p:blipFill>
          <a:blip r:embed="rId2" cstate="print"/>
          <a:stretch>
            <a:fillRect/>
          </a:stretch>
        </p:blipFill>
        <p:spPr>
          <a:xfrm>
            <a:off x="987468" y="1676400"/>
            <a:ext cx="6784932" cy="4953000"/>
          </a:xfrm>
        </p:spPr>
      </p:pic>
    </p:spTree>
    <p:extLst>
      <p:ext uri="{BB962C8B-B14F-4D97-AF65-F5344CB8AC3E}">
        <p14:creationId xmlns:p14="http://schemas.microsoft.com/office/powerpoint/2010/main" val="2145034056"/>
      </p:ext>
    </p:extLst>
  </p:cSld>
  <p:clrMapOvr>
    <a:masterClrMapping/>
  </p:clrMapOvr>
  <p:transition spd="med">
    <p:wipe dir="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P</a:t>
            </a:r>
            <a:r>
              <a:rPr lang="en-US" sz="3200" dirty="0" smtClean="0"/>
              <a:t>arasomnia</a:t>
            </a:r>
            <a:endParaRPr lang="en-US" sz="3200" dirty="0"/>
          </a:p>
        </p:txBody>
      </p:sp>
      <p:sp>
        <p:nvSpPr>
          <p:cNvPr id="3" name="Content Placeholder 2"/>
          <p:cNvSpPr>
            <a:spLocks noGrp="1"/>
          </p:cNvSpPr>
          <p:nvPr>
            <p:ph idx="1"/>
          </p:nvPr>
        </p:nvSpPr>
        <p:spPr/>
        <p:txBody>
          <a:bodyPr/>
          <a:lstStyle/>
          <a:p>
            <a:r>
              <a:rPr lang="en-US" sz="2400" dirty="0"/>
              <a:t>Sleep </a:t>
            </a:r>
            <a:r>
              <a:rPr lang="en-US" sz="2400" dirty="0" smtClean="0"/>
              <a:t>talking  (Somniloquy)</a:t>
            </a:r>
          </a:p>
          <a:p>
            <a:r>
              <a:rPr lang="en-US" sz="2400" dirty="0" smtClean="0"/>
              <a:t>Sleep walking</a:t>
            </a:r>
          </a:p>
          <a:p>
            <a:pPr marL="82296" indent="0">
              <a:buNone/>
            </a:pPr>
            <a:endParaRPr lang="en-US" dirty="0" smtClean="0"/>
          </a:p>
          <a:p>
            <a:pPr marL="82296" indent="0">
              <a:buNone/>
            </a:pPr>
            <a:r>
              <a:rPr lang="en-US" sz="2000" dirty="0" smtClean="0"/>
              <a:t>These happen when we’re partially awake, and ‘stuck’ </a:t>
            </a:r>
            <a:r>
              <a:rPr lang="en-US" sz="2000" dirty="0"/>
              <a:t>between deep sleep and </a:t>
            </a:r>
            <a:r>
              <a:rPr lang="en-US" sz="2000" dirty="0" smtClean="0"/>
              <a:t>awake</a:t>
            </a:r>
          </a:p>
          <a:p>
            <a:r>
              <a:rPr lang="en-US" sz="2000" dirty="0" smtClean="0"/>
              <a:t>may be hereditary</a:t>
            </a:r>
          </a:p>
          <a:p>
            <a:r>
              <a:rPr lang="en-US" sz="2000" dirty="0"/>
              <a:t>o</a:t>
            </a:r>
            <a:r>
              <a:rPr lang="en-US" sz="2000" dirty="0" smtClean="0"/>
              <a:t>ccurs more often with a fever</a:t>
            </a:r>
          </a:p>
          <a:p>
            <a:pPr marL="82296" indent="0">
              <a:buNone/>
            </a:pPr>
            <a:endParaRPr lang="en-US" sz="1800" dirty="0"/>
          </a:p>
        </p:txBody>
      </p:sp>
    </p:spTree>
    <p:extLst>
      <p:ext uri="{BB962C8B-B14F-4D97-AF65-F5344CB8AC3E}">
        <p14:creationId xmlns:p14="http://schemas.microsoft.com/office/powerpoint/2010/main" val="735216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28899" t="29167" r="18643" b="25346"/>
          <a:stretch/>
        </p:blipFill>
        <p:spPr>
          <a:xfrm>
            <a:off x="609600" y="1600200"/>
            <a:ext cx="3276600" cy="990600"/>
          </a:xfrm>
          <a:prstGeom prst="rect">
            <a:avLst/>
          </a:prstGeom>
        </p:spPr>
      </p:pic>
      <p:sp>
        <p:nvSpPr>
          <p:cNvPr id="3" name="Title 2"/>
          <p:cNvSpPr>
            <a:spLocks noGrp="1"/>
          </p:cNvSpPr>
          <p:nvPr>
            <p:ph type="title"/>
          </p:nvPr>
        </p:nvSpPr>
        <p:spPr>
          <a:xfrm>
            <a:off x="1328057" y="228600"/>
            <a:ext cx="7498080" cy="1143000"/>
          </a:xfrm>
        </p:spPr>
        <p:txBody>
          <a:bodyPr>
            <a:normAutofit fontScale="90000"/>
          </a:bodyPr>
          <a:lstStyle/>
          <a:p>
            <a:r>
              <a:rPr lang="en-US" sz="2400" b="1" dirty="0" smtClean="0">
                <a:solidFill>
                  <a:srgbClr val="002060"/>
                </a:solidFill>
              </a:rPr>
              <a:t>Theory (#3 of 6)</a:t>
            </a:r>
            <a:br>
              <a:rPr lang="en-US" sz="2400" b="1" dirty="0" smtClean="0">
                <a:solidFill>
                  <a:srgbClr val="002060"/>
                </a:solidFill>
              </a:rPr>
            </a:br>
            <a:r>
              <a:rPr lang="en-US" sz="2400" b="1" dirty="0" smtClean="0">
                <a:solidFill>
                  <a:srgbClr val="002060"/>
                </a:solidFill>
              </a:rPr>
              <a:t/>
            </a:r>
            <a:br>
              <a:rPr lang="en-US" sz="2400" b="1" dirty="0" smtClean="0">
                <a:solidFill>
                  <a:srgbClr val="002060"/>
                </a:solidFill>
              </a:rPr>
            </a:br>
            <a:r>
              <a:rPr lang="en-US" sz="2400" b="1" dirty="0" smtClean="0">
                <a:solidFill>
                  <a:srgbClr val="002060"/>
                </a:solidFill>
              </a:rPr>
              <a:t>Francis Crick:</a:t>
            </a:r>
            <a:r>
              <a:rPr lang="en-US" sz="2400" dirty="0" smtClean="0"/>
              <a:t/>
            </a:r>
            <a:br>
              <a:rPr lang="en-US" sz="2400" dirty="0" smtClean="0"/>
            </a:br>
            <a:r>
              <a:rPr lang="en-US" sz="2400" dirty="0" smtClean="0"/>
              <a:t> </a:t>
            </a:r>
            <a:r>
              <a:rPr lang="en-US" sz="2400" dirty="0" smtClean="0">
                <a:solidFill>
                  <a:srgbClr val="002060"/>
                </a:solidFill>
              </a:rPr>
              <a:t>Dreaming </a:t>
            </a:r>
            <a:r>
              <a:rPr lang="en-US" sz="2400" dirty="0">
                <a:solidFill>
                  <a:srgbClr val="002060"/>
                </a:solidFill>
              </a:rPr>
              <a:t>is Like Defragmenting Your Hard Drive</a:t>
            </a:r>
            <a:endParaRPr lang="en-US" dirty="0">
              <a:solidFill>
                <a:srgbClr val="002060"/>
              </a:solidFill>
            </a:endParaRPr>
          </a:p>
        </p:txBody>
      </p:sp>
      <p:sp>
        <p:nvSpPr>
          <p:cNvPr id="4" name="Content Placeholder 3"/>
          <p:cNvSpPr>
            <a:spLocks noGrp="1"/>
          </p:cNvSpPr>
          <p:nvPr>
            <p:ph idx="1"/>
          </p:nvPr>
        </p:nvSpPr>
        <p:spPr>
          <a:xfrm>
            <a:off x="1143000" y="3200400"/>
            <a:ext cx="7098792" cy="3200400"/>
          </a:xfrm>
        </p:spPr>
        <p:txBody>
          <a:bodyPr>
            <a:normAutofit/>
          </a:bodyPr>
          <a:lstStyle/>
          <a:p>
            <a:r>
              <a:rPr lang="en-US" sz="1800" dirty="0" smtClean="0"/>
              <a:t>"</a:t>
            </a:r>
            <a:r>
              <a:rPr lang="en-US" sz="1800" dirty="0"/>
              <a:t>we dream in order to forget." </a:t>
            </a:r>
            <a:endParaRPr lang="en-US" sz="1800" dirty="0" smtClean="0"/>
          </a:p>
          <a:p>
            <a:r>
              <a:rPr lang="en-US" sz="1800" dirty="0" smtClean="0"/>
              <a:t>The brain is a machine that connects data in the same way as a matter of habit,  (not always useful to do this)</a:t>
            </a:r>
          </a:p>
          <a:p>
            <a:r>
              <a:rPr lang="en-US" sz="1800" dirty="0" smtClean="0"/>
              <a:t>When we sleep the brain fires more randomly and establishes new connections and pathways</a:t>
            </a:r>
          </a:p>
          <a:p>
            <a:r>
              <a:rPr lang="en-US" sz="1800" dirty="0" smtClean="0"/>
              <a:t>Dreaming shuffles </a:t>
            </a:r>
            <a:r>
              <a:rPr lang="en-US" sz="1800" dirty="0"/>
              <a:t>old connections that allows us to keep the important connections and erase the inefficient </a:t>
            </a:r>
            <a:r>
              <a:rPr lang="en-US" sz="1800" dirty="0" smtClean="0"/>
              <a:t>links</a:t>
            </a:r>
          </a:p>
          <a:p>
            <a:r>
              <a:rPr lang="en-US" sz="1800" dirty="0" smtClean="0"/>
              <a:t>A </a:t>
            </a:r>
            <a:r>
              <a:rPr lang="en-US" sz="1800" dirty="0"/>
              <a:t>good analogy here is the defragmentation of a computer's hard drive: </a:t>
            </a:r>
            <a:r>
              <a:rPr lang="en-US" sz="1800" dirty="0" smtClean="0"/>
              <a:t> Dreams </a:t>
            </a:r>
            <a:r>
              <a:rPr lang="en-US" sz="1800" dirty="0"/>
              <a:t>are a reordering of connections to streamline the system</a:t>
            </a:r>
          </a:p>
        </p:txBody>
      </p:sp>
    </p:spTree>
    <p:extLst>
      <p:ext uri="{BB962C8B-B14F-4D97-AF65-F5344CB8AC3E}">
        <p14:creationId xmlns:p14="http://schemas.microsoft.com/office/powerpoint/2010/main" val="84718909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1043" name="Rectangle 19"/>
          <p:cNvSpPr>
            <a:spLocks noChangeArrowheads="1"/>
          </p:cNvSpPr>
          <p:nvPr/>
        </p:nvSpPr>
        <p:spPr bwMode="auto">
          <a:xfrm>
            <a:off x="990600" y="278800"/>
            <a:ext cx="8153400" cy="688650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sz="1200" b="1" dirty="0">
                <a:solidFill>
                  <a:prstClr val="black"/>
                </a:solidFill>
                <a:latin typeface="Arial" charset="0"/>
              </a:rPr>
              <a:t>MUSIC for listening</a:t>
            </a:r>
            <a:r>
              <a:rPr lang="en-US" sz="1050" b="1" dirty="0">
                <a:solidFill>
                  <a:prstClr val="black"/>
                </a:solidFill>
                <a:latin typeface="Arial" charset="0"/>
              </a:rPr>
              <a:t/>
            </a:r>
            <a:br>
              <a:rPr lang="en-US" sz="1050" b="1" dirty="0">
                <a:solidFill>
                  <a:prstClr val="black"/>
                </a:solidFill>
                <a:latin typeface="Arial" charset="0"/>
              </a:rPr>
            </a:br>
            <a:r>
              <a:rPr lang="en-US" sz="1200" b="1" dirty="0">
                <a:solidFill>
                  <a:prstClr val="black"/>
                </a:solidFill>
                <a:latin typeface="Arial" charset="0"/>
              </a:rPr>
              <a:t>Free falling  john </a:t>
            </a:r>
            <a:r>
              <a:rPr lang="en-US" sz="1200" b="1" dirty="0" err="1">
                <a:solidFill>
                  <a:prstClr val="black"/>
                </a:solidFill>
                <a:latin typeface="Arial" charset="0"/>
              </a:rPr>
              <a:t>mayer</a:t>
            </a:r>
            <a:r>
              <a:rPr lang="en-US" sz="1200" b="1" dirty="0">
                <a:solidFill>
                  <a:prstClr val="black"/>
                </a:solidFill>
                <a:latin typeface="Arial" charset="0"/>
              </a:rPr>
              <a:t> live (great  4 minutes (10 sec, </a:t>
            </a:r>
            <a:r>
              <a:rPr lang="en-US" sz="1200" b="1" dirty="0" smtClean="0">
                <a:solidFill>
                  <a:prstClr val="black"/>
                </a:solidFill>
                <a:latin typeface="Arial" charset="0"/>
              </a:rPr>
              <a:t>com)  </a:t>
            </a:r>
            <a:r>
              <a:rPr lang="en-US" sz="1200" dirty="0" smtClean="0">
                <a:solidFill>
                  <a:prstClr val="black"/>
                </a:solidFill>
                <a:latin typeface="Arial" charset="0"/>
              </a:rPr>
              <a:t> </a:t>
            </a:r>
            <a:r>
              <a:rPr lang="en-US" sz="1400" dirty="0">
                <a:solidFill>
                  <a:prstClr val="black"/>
                </a:solidFill>
                <a:latin typeface="Arial" charset="0"/>
              </a:rPr>
              <a:t> </a:t>
            </a:r>
            <a:r>
              <a:rPr lang="en-US" sz="1200" dirty="0">
                <a:solidFill>
                  <a:srgbClr val="0070C0"/>
                </a:solidFill>
                <a:latin typeface="Arial" charset="0"/>
              </a:rPr>
              <a:t> </a:t>
            </a:r>
            <a:r>
              <a:rPr lang="en-US" sz="1200" dirty="0">
                <a:solidFill>
                  <a:srgbClr val="0070C0"/>
                </a:solidFill>
                <a:latin typeface="Arial" charset="0"/>
                <a:hlinkClick r:id="rId2"/>
              </a:rPr>
              <a:t>http://www.youtube.com/watch?v=20Ov0cDPZy8</a:t>
            </a:r>
            <a:r>
              <a:rPr lang="en-US" sz="1200" dirty="0">
                <a:solidFill>
                  <a:srgbClr val="0070C0"/>
                </a:solidFill>
                <a:latin typeface="Arial" charset="0"/>
              </a:rPr>
              <a:t>  </a:t>
            </a:r>
            <a:r>
              <a:rPr lang="en-US" sz="1200" b="1" dirty="0">
                <a:solidFill>
                  <a:srgbClr val="0070C0"/>
                </a:solidFill>
                <a:latin typeface="Arial" charset="0"/>
              </a:rPr>
              <a:t/>
            </a:r>
            <a:br>
              <a:rPr lang="en-US" sz="1200" b="1" dirty="0">
                <a:solidFill>
                  <a:srgbClr val="0070C0"/>
                </a:solidFill>
                <a:latin typeface="Arial" charset="0"/>
              </a:rPr>
            </a:br>
            <a:r>
              <a:rPr lang="en-US" sz="1200" b="1" dirty="0">
                <a:solidFill>
                  <a:prstClr val="black"/>
                </a:solidFill>
                <a:latin typeface="Arial" charset="0"/>
              </a:rPr>
              <a:t>Learning to Fly</a:t>
            </a:r>
            <a:r>
              <a:rPr lang="en-US" sz="1200" dirty="0">
                <a:solidFill>
                  <a:prstClr val="black"/>
                </a:solidFill>
                <a:latin typeface="Arial" charset="0"/>
              </a:rPr>
              <a:t>   live :   </a:t>
            </a:r>
            <a:r>
              <a:rPr lang="en-US" sz="1100" dirty="0">
                <a:solidFill>
                  <a:prstClr val="black"/>
                </a:solidFill>
                <a:latin typeface="Arial" charset="0"/>
              </a:rPr>
              <a:t>5</a:t>
            </a:r>
            <a:r>
              <a:rPr lang="en-US" sz="1200" dirty="0">
                <a:solidFill>
                  <a:prstClr val="black"/>
                </a:solidFill>
                <a:latin typeface="Arial" charset="0"/>
              </a:rPr>
              <a:t> minutes </a:t>
            </a:r>
            <a:r>
              <a:rPr lang="en-US" sz="1200" dirty="0">
                <a:solidFill>
                  <a:prstClr val="black"/>
                </a:solidFill>
                <a:latin typeface="Arial" charset="0"/>
                <a:hlinkClick r:id="rId3"/>
              </a:rPr>
              <a:t>http://www.youtube.com/watch?v=4p_f7Df2-oM&amp;feature=related</a:t>
            </a:r>
            <a:r>
              <a:rPr lang="en-US" sz="1200" dirty="0">
                <a:solidFill>
                  <a:prstClr val="black"/>
                </a:solidFill>
                <a:latin typeface="Arial" charset="0"/>
              </a:rPr>
              <a:t>    </a:t>
            </a:r>
            <a:r>
              <a:rPr lang="en-US" sz="600" dirty="0">
                <a:solidFill>
                  <a:prstClr val="black"/>
                </a:solidFill>
                <a:latin typeface="Arial" charset="0"/>
              </a:rPr>
              <a:t/>
            </a:r>
            <a:br>
              <a:rPr lang="en-US" sz="600" dirty="0">
                <a:solidFill>
                  <a:prstClr val="black"/>
                </a:solidFill>
                <a:latin typeface="Arial" charset="0"/>
              </a:rPr>
            </a:br>
            <a:r>
              <a:rPr lang="en-US" sz="1200" b="1" dirty="0">
                <a:solidFill>
                  <a:prstClr val="black"/>
                </a:solidFill>
                <a:latin typeface="Arial" charset="0"/>
              </a:rPr>
              <a:t/>
            </a:r>
            <a:br>
              <a:rPr lang="en-US" sz="1200" b="1" dirty="0">
                <a:solidFill>
                  <a:prstClr val="black"/>
                </a:solidFill>
                <a:latin typeface="Arial" charset="0"/>
              </a:rPr>
            </a:br>
            <a:r>
              <a:rPr lang="en-US" sz="1200" b="1" dirty="0">
                <a:solidFill>
                  <a:prstClr val="black"/>
                </a:solidFill>
                <a:latin typeface="Arial" charset="0"/>
              </a:rPr>
              <a:t>sky sailing Brielle</a:t>
            </a:r>
            <a:r>
              <a:rPr lang="en-US" sz="1200" dirty="0">
                <a:solidFill>
                  <a:prstClr val="black"/>
                </a:solidFill>
                <a:latin typeface="Arial" charset="0"/>
              </a:rPr>
              <a:t>  4. </a:t>
            </a:r>
            <a:r>
              <a:rPr lang="en-US" sz="1200" dirty="0">
                <a:solidFill>
                  <a:prstClr val="black"/>
                </a:solidFill>
                <a:latin typeface="Arial" charset="0"/>
              </a:rPr>
              <a:t>minutes</a:t>
            </a:r>
            <a:r>
              <a:rPr lang="en-US" sz="1200" dirty="0">
                <a:solidFill>
                  <a:prstClr val="black"/>
                </a:solidFill>
                <a:latin typeface="Arial" charset="0"/>
                <a:hlinkClick r:id="rId4"/>
              </a:rPr>
              <a:t>  http://www.youtube.com/watch?v=_PkzsMak6P8&amp;ob=nb_av2e</a:t>
            </a:r>
            <a:r>
              <a:rPr lang="en-US" sz="1200" dirty="0">
                <a:solidFill>
                  <a:prstClr val="black"/>
                </a:solidFill>
                <a:latin typeface="Arial" charset="0"/>
              </a:rPr>
              <a:t>   </a:t>
            </a:r>
            <a:br>
              <a:rPr lang="en-US" sz="1200" dirty="0">
                <a:solidFill>
                  <a:prstClr val="black"/>
                </a:solidFill>
                <a:latin typeface="Arial" charset="0"/>
              </a:rPr>
            </a:br>
            <a:r>
              <a:rPr lang="en-US" sz="1200" dirty="0">
                <a:solidFill>
                  <a:prstClr val="black"/>
                </a:solidFill>
                <a:latin typeface="Arial" charset="0"/>
              </a:rPr>
              <a:t/>
            </a:r>
            <a:br>
              <a:rPr lang="en-US" sz="1200" dirty="0">
                <a:solidFill>
                  <a:prstClr val="black"/>
                </a:solidFill>
                <a:latin typeface="Arial" charset="0"/>
              </a:rPr>
            </a:br>
            <a:r>
              <a:rPr lang="en-US" sz="1200" dirty="0">
                <a:solidFill>
                  <a:prstClr val="black"/>
                </a:solidFill>
                <a:latin typeface="Arial" charset="0"/>
              </a:rPr>
              <a:t>I</a:t>
            </a:r>
            <a:r>
              <a:rPr lang="en-US" sz="1200" b="1" dirty="0">
                <a:solidFill>
                  <a:prstClr val="black"/>
                </a:solidFill>
                <a:latin typeface="Arial" charset="0"/>
              </a:rPr>
              <a:t>n Dream</a:t>
            </a:r>
            <a:r>
              <a:rPr lang="en-US" sz="1200" dirty="0">
                <a:solidFill>
                  <a:prstClr val="black"/>
                </a:solidFill>
                <a:latin typeface="Arial" charset="0"/>
              </a:rPr>
              <a:t>s  2.5 minutes  Roy Orbison    </a:t>
            </a:r>
            <a:r>
              <a:rPr lang="en-US" sz="1200" dirty="0">
                <a:solidFill>
                  <a:prstClr val="black"/>
                </a:solidFill>
                <a:latin typeface="Arial" charset="0"/>
                <a:hlinkClick r:id="rId5"/>
              </a:rPr>
              <a:t>http://www.youtube.com/watch?v=zbxsmcT7GOk</a:t>
            </a:r>
            <a:r>
              <a:rPr lang="en-US" sz="1200" dirty="0">
                <a:solidFill>
                  <a:prstClr val="black"/>
                </a:solidFill>
                <a:latin typeface="Arial" charset="0"/>
              </a:rPr>
              <a:t/>
            </a:r>
            <a:br>
              <a:rPr lang="en-US" sz="1200" dirty="0">
                <a:solidFill>
                  <a:prstClr val="black"/>
                </a:solidFill>
                <a:latin typeface="Arial" charset="0"/>
              </a:rPr>
            </a:br>
            <a:r>
              <a:rPr lang="en-US" sz="1050" b="1" dirty="0">
                <a:solidFill>
                  <a:prstClr val="black"/>
                </a:solidFill>
                <a:latin typeface="Arial" charset="0"/>
              </a:rPr>
              <a:t/>
            </a:r>
            <a:br>
              <a:rPr lang="en-US" sz="1050" b="1" dirty="0">
                <a:solidFill>
                  <a:prstClr val="black"/>
                </a:solidFill>
                <a:latin typeface="Arial" charset="0"/>
              </a:rPr>
            </a:br>
            <a:r>
              <a:rPr lang="en-US" sz="1050" b="1" dirty="0">
                <a:solidFill>
                  <a:prstClr val="black"/>
                </a:solidFill>
                <a:latin typeface="Arial" charset="0"/>
              </a:rPr>
              <a:t>MOVIE CLIPS/ USE FOR IMAGES and SYMBOLS</a:t>
            </a:r>
          </a:p>
          <a:p>
            <a:pPr fontAlgn="base">
              <a:spcBef>
                <a:spcPct val="0"/>
              </a:spcBef>
              <a:spcAft>
                <a:spcPct val="0"/>
              </a:spcAft>
            </a:pPr>
            <a:r>
              <a:rPr lang="en-US" sz="1050" b="1" dirty="0">
                <a:solidFill>
                  <a:prstClr val="black"/>
                </a:solidFill>
                <a:latin typeface="Arial" charset="0"/>
              </a:rPr>
              <a:t>Eli stone               </a:t>
            </a:r>
            <a:r>
              <a:rPr lang="en-US" sz="1050" b="1" dirty="0">
                <a:solidFill>
                  <a:prstClr val="black"/>
                </a:solidFill>
                <a:latin typeface="Arial" charset="0"/>
                <a:hlinkClick r:id="rId6"/>
              </a:rPr>
              <a:t>http://www.youtube.com/watch?v=08tPHCdha34&amp;feature=related</a:t>
            </a:r>
            <a:endParaRPr lang="en-US" sz="1050" b="1" dirty="0">
              <a:solidFill>
                <a:prstClr val="black"/>
              </a:solidFill>
              <a:latin typeface="Arial" charset="0"/>
            </a:endParaRPr>
          </a:p>
          <a:p>
            <a:pPr fontAlgn="base">
              <a:spcBef>
                <a:spcPct val="0"/>
              </a:spcBef>
              <a:spcAft>
                <a:spcPct val="0"/>
              </a:spcAft>
            </a:pPr>
            <a:r>
              <a:rPr lang="en-US" sz="1200" dirty="0">
                <a:solidFill>
                  <a:prstClr val="black"/>
                </a:solidFill>
                <a:latin typeface="Arial" charset="0"/>
              </a:rPr>
              <a:t/>
            </a:r>
            <a:br>
              <a:rPr lang="en-US" sz="1200" dirty="0">
                <a:solidFill>
                  <a:prstClr val="black"/>
                </a:solidFill>
                <a:latin typeface="Arial" charset="0"/>
              </a:rPr>
            </a:br>
            <a:r>
              <a:rPr lang="en-US" sz="1200" b="1" dirty="0">
                <a:solidFill>
                  <a:prstClr val="black"/>
                </a:solidFill>
                <a:latin typeface="Arial" charset="0"/>
              </a:rPr>
              <a:t>Harper Simon - Wishes and Stars </a:t>
            </a:r>
            <a:r>
              <a:rPr lang="en-US" sz="1200" dirty="0">
                <a:solidFill>
                  <a:prstClr val="black"/>
                </a:solidFill>
                <a:latin typeface="Arial" charset="0"/>
              </a:rPr>
              <a:t/>
            </a:r>
            <a:br>
              <a:rPr lang="en-US" sz="1200" dirty="0">
                <a:solidFill>
                  <a:prstClr val="black"/>
                </a:solidFill>
                <a:latin typeface="Arial" charset="0"/>
              </a:rPr>
            </a:br>
            <a:r>
              <a:rPr lang="en-US" sz="1200" dirty="0">
                <a:solidFill>
                  <a:prstClr val="black"/>
                </a:solidFill>
                <a:latin typeface="Arial" charset="0"/>
                <a:hlinkClick r:id="rId7"/>
              </a:rPr>
              <a:t>http://www.youtube.com/watch?v=d82Dz1DW2BM&amp;feature=related</a:t>
            </a:r>
            <a:endParaRPr lang="en-US" sz="1200" dirty="0">
              <a:solidFill>
                <a:prstClr val="black"/>
              </a:solidFill>
              <a:latin typeface="Arial" charset="0"/>
            </a:endParaRPr>
          </a:p>
          <a:p>
            <a:pPr fontAlgn="base">
              <a:spcBef>
                <a:spcPct val="0"/>
              </a:spcBef>
              <a:spcAft>
                <a:spcPct val="0"/>
              </a:spcAft>
            </a:pPr>
            <a:endParaRPr lang="en-US" sz="1200" b="1" dirty="0">
              <a:solidFill>
                <a:prstClr val="black"/>
              </a:solidFill>
              <a:latin typeface="Arial" charset="0"/>
            </a:endParaRPr>
          </a:p>
          <a:p>
            <a:pPr fontAlgn="base">
              <a:spcBef>
                <a:spcPct val="0"/>
              </a:spcBef>
              <a:spcAft>
                <a:spcPct val="0"/>
              </a:spcAft>
            </a:pPr>
            <a:r>
              <a:rPr lang="en-US" sz="1200" b="1" dirty="0">
                <a:solidFill>
                  <a:prstClr val="black"/>
                </a:solidFill>
                <a:latin typeface="Arial" charset="0"/>
              </a:rPr>
              <a:t>1</a:t>
            </a:r>
            <a:r>
              <a:rPr lang="en-US" sz="1200" dirty="0">
                <a:solidFill>
                  <a:prstClr val="black"/>
                </a:solidFill>
                <a:latin typeface="Arial" charset="0"/>
              </a:rPr>
              <a:t>. Peach orchard  esp. 3 minutes- 7 to understand</a:t>
            </a:r>
            <a:br>
              <a:rPr lang="en-US" sz="1200" dirty="0">
                <a:solidFill>
                  <a:prstClr val="black"/>
                </a:solidFill>
                <a:latin typeface="Arial" charset="0"/>
              </a:rPr>
            </a:br>
            <a:r>
              <a:rPr lang="en-US" sz="1200" dirty="0">
                <a:solidFill>
                  <a:prstClr val="black"/>
                </a:solidFill>
                <a:latin typeface="Arial" charset="0"/>
                <a:hlinkClick r:id="rId8"/>
              </a:rPr>
              <a:t>http://www.youtube.com/watch?v=1qMqTZ-Jnbw&amp;feature=related</a:t>
            </a:r>
            <a:r>
              <a:rPr lang="en-US" sz="1200" dirty="0">
                <a:solidFill>
                  <a:prstClr val="black"/>
                </a:solidFill>
                <a:latin typeface="Arial" charset="0"/>
              </a:rPr>
              <a:t/>
            </a:r>
            <a:br>
              <a:rPr lang="en-US" sz="1200" dirty="0">
                <a:solidFill>
                  <a:prstClr val="black"/>
                </a:solidFill>
                <a:latin typeface="Arial" charset="0"/>
              </a:rPr>
            </a:br>
            <a:r>
              <a:rPr lang="en-US" sz="1200" dirty="0">
                <a:solidFill>
                  <a:prstClr val="black"/>
                </a:solidFill>
                <a:latin typeface="Arial" charset="0"/>
              </a:rPr>
              <a:t/>
            </a:r>
            <a:br>
              <a:rPr lang="en-US" sz="1200" dirty="0">
                <a:solidFill>
                  <a:prstClr val="black"/>
                </a:solidFill>
                <a:latin typeface="Arial" charset="0"/>
              </a:rPr>
            </a:br>
            <a:r>
              <a:rPr lang="en-US" sz="1200" b="1" dirty="0">
                <a:solidFill>
                  <a:prstClr val="black"/>
                </a:solidFill>
                <a:latin typeface="Arial" charset="0"/>
              </a:rPr>
              <a:t>2</a:t>
            </a:r>
            <a:r>
              <a:rPr lang="en-US" sz="1200" dirty="0">
                <a:solidFill>
                  <a:prstClr val="black"/>
                </a:solidFill>
                <a:latin typeface="Arial" charset="0"/>
              </a:rPr>
              <a:t>. </a:t>
            </a:r>
            <a:r>
              <a:rPr lang="en-US" sz="1200" dirty="0" err="1">
                <a:solidFill>
                  <a:prstClr val="black"/>
                </a:solidFill>
                <a:latin typeface="Arial" charset="0"/>
              </a:rPr>
              <a:t>Kurosowa</a:t>
            </a:r>
            <a:r>
              <a:rPr lang="en-US" sz="1200" dirty="0">
                <a:solidFill>
                  <a:prstClr val="black"/>
                </a:solidFill>
                <a:latin typeface="Arial" charset="0"/>
              </a:rPr>
              <a:t> w/  music from </a:t>
            </a:r>
            <a:r>
              <a:rPr lang="en-US" sz="1200" dirty="0" err="1">
                <a:solidFill>
                  <a:prstClr val="black"/>
                </a:solidFill>
                <a:latin typeface="Arial" charset="0"/>
              </a:rPr>
              <a:t>Enya</a:t>
            </a:r>
            <a:r>
              <a:rPr lang="en-US" sz="1200" dirty="0">
                <a:solidFill>
                  <a:prstClr val="black"/>
                </a:solidFill>
                <a:latin typeface="Arial" charset="0"/>
              </a:rPr>
              <a:t>. 3.5  minutes    edited and merging of dreams with music by </a:t>
            </a:r>
            <a:r>
              <a:rPr lang="en-US" sz="1200" dirty="0" err="1">
                <a:solidFill>
                  <a:prstClr val="black"/>
                </a:solidFill>
                <a:latin typeface="Arial" charset="0"/>
              </a:rPr>
              <a:t>Enya</a:t>
            </a:r>
            <a:r>
              <a:rPr lang="en-US" sz="1200" dirty="0">
                <a:solidFill>
                  <a:prstClr val="black"/>
                </a:solidFill>
                <a:latin typeface="Arial" charset="0"/>
              </a:rPr>
              <a:t/>
            </a:r>
            <a:br>
              <a:rPr lang="en-US" sz="1200" dirty="0">
                <a:solidFill>
                  <a:prstClr val="black"/>
                </a:solidFill>
                <a:latin typeface="Arial" charset="0"/>
              </a:rPr>
            </a:br>
            <a:r>
              <a:rPr lang="en-US" sz="1200" dirty="0">
                <a:solidFill>
                  <a:srgbClr val="993300"/>
                </a:solidFill>
                <a:latin typeface="Arial" charset="0"/>
              </a:rPr>
              <a:t>Is </a:t>
            </a:r>
            <a:r>
              <a:rPr lang="en-US" sz="1200" dirty="0" err="1">
                <a:solidFill>
                  <a:srgbClr val="993300"/>
                </a:solidFill>
                <a:latin typeface="Arial" charset="0"/>
              </a:rPr>
              <a:t>Kuorsoawa</a:t>
            </a:r>
            <a:r>
              <a:rPr lang="en-US" sz="1200" dirty="0">
                <a:solidFill>
                  <a:srgbClr val="993300"/>
                </a:solidFill>
                <a:latin typeface="Arial" charset="0"/>
              </a:rPr>
              <a:t> asking himself: " Am </a:t>
            </a:r>
            <a:r>
              <a:rPr lang="en-US" sz="1200" dirty="0" err="1">
                <a:solidFill>
                  <a:srgbClr val="993300"/>
                </a:solidFill>
                <a:latin typeface="Arial" charset="0"/>
              </a:rPr>
              <a:t>i</a:t>
            </a:r>
            <a:r>
              <a:rPr lang="en-US" sz="1200" dirty="0">
                <a:solidFill>
                  <a:srgbClr val="993300"/>
                </a:solidFill>
                <a:latin typeface="Arial" charset="0"/>
              </a:rPr>
              <a:t> Van Gogh? "</a:t>
            </a:r>
            <a:r>
              <a:rPr lang="en-US" sz="1200" dirty="0">
                <a:solidFill>
                  <a:prstClr val="black"/>
                </a:solidFill>
                <a:latin typeface="Arial" charset="0"/>
              </a:rPr>
              <a:t>   </a:t>
            </a:r>
            <a:r>
              <a:rPr lang="en-US" sz="600" dirty="0">
                <a:solidFill>
                  <a:prstClr val="black"/>
                </a:solidFill>
                <a:latin typeface="Arial" charset="0"/>
              </a:rPr>
              <a:t/>
            </a:r>
            <a:br>
              <a:rPr lang="en-US" sz="600" dirty="0">
                <a:solidFill>
                  <a:prstClr val="black"/>
                </a:solidFill>
                <a:latin typeface="Arial" charset="0"/>
              </a:rPr>
            </a:br>
            <a:r>
              <a:rPr lang="en-US" sz="1200" dirty="0">
                <a:solidFill>
                  <a:prstClr val="black"/>
                </a:solidFill>
                <a:latin typeface="Arial" charset="0"/>
                <a:hlinkClick r:id="rId9"/>
              </a:rPr>
              <a:t>http://www.youtube.com/watch?v=sJ90m9y4fx8&amp;feature=related</a:t>
            </a:r>
            <a:r>
              <a:rPr lang="en-US" sz="1200" dirty="0">
                <a:solidFill>
                  <a:prstClr val="black"/>
                </a:solidFill>
                <a:latin typeface="Arial" charset="0"/>
              </a:rPr>
              <a:t>  </a:t>
            </a:r>
          </a:p>
          <a:p>
            <a:pPr fontAlgn="base">
              <a:spcBef>
                <a:spcPct val="0"/>
              </a:spcBef>
              <a:spcAft>
                <a:spcPct val="0"/>
              </a:spcAft>
            </a:pPr>
            <a:endParaRPr lang="en-US" sz="1200" dirty="0">
              <a:solidFill>
                <a:prstClr val="black"/>
              </a:solidFill>
              <a:latin typeface="Arial" charset="0"/>
            </a:endParaRPr>
          </a:p>
          <a:p>
            <a:pPr fontAlgn="base">
              <a:spcBef>
                <a:spcPct val="0"/>
              </a:spcBef>
              <a:spcAft>
                <a:spcPct val="0"/>
              </a:spcAft>
            </a:pPr>
            <a:r>
              <a:rPr lang="en-US" sz="1200" b="1" dirty="0">
                <a:solidFill>
                  <a:prstClr val="black"/>
                </a:solidFill>
                <a:latin typeface="Arial" charset="0"/>
              </a:rPr>
              <a:t>3.  </a:t>
            </a:r>
            <a:r>
              <a:rPr lang="en-US" sz="1200" dirty="0">
                <a:solidFill>
                  <a:prstClr val="black"/>
                </a:solidFill>
                <a:latin typeface="Arial" charset="0"/>
              </a:rPr>
              <a:t>summary of movie DREAMS 2.5 minutes    </a:t>
            </a:r>
            <a:r>
              <a:rPr lang="en-US" sz="1200" dirty="0" err="1">
                <a:solidFill>
                  <a:prstClr val="black"/>
                </a:solidFill>
                <a:latin typeface="Arial" charset="0"/>
              </a:rPr>
              <a:t>PHENEMOMINAL</a:t>
            </a:r>
            <a:r>
              <a:rPr lang="en-US" sz="1200" dirty="0">
                <a:solidFill>
                  <a:prstClr val="black"/>
                </a:solidFill>
                <a:latin typeface="Arial" charset="0"/>
              </a:rPr>
              <a:t>!!!!!!   ht</a:t>
            </a:r>
            <a:r>
              <a:rPr lang="en-US" sz="1200" dirty="0">
                <a:solidFill>
                  <a:prstClr val="black"/>
                </a:solidFill>
                <a:latin typeface="Arial" charset="0"/>
                <a:hlinkClick r:id="rId10"/>
              </a:rPr>
              <a:t>tp://www.youtube.com/watch?v=oTRw66CnWLI&amp;feature=related</a:t>
            </a:r>
            <a:r>
              <a:rPr lang="en-US" sz="1200" dirty="0">
                <a:solidFill>
                  <a:prstClr val="black"/>
                </a:solidFill>
                <a:latin typeface="Arial" charset="0"/>
              </a:rPr>
              <a:t>  </a:t>
            </a:r>
          </a:p>
          <a:p>
            <a:pPr fontAlgn="base">
              <a:spcBef>
                <a:spcPct val="0"/>
              </a:spcBef>
              <a:spcAft>
                <a:spcPct val="0"/>
              </a:spcAft>
            </a:pPr>
            <a:endParaRPr lang="en-US" sz="1200" dirty="0">
              <a:solidFill>
                <a:prstClr val="black"/>
              </a:solidFill>
              <a:latin typeface="Arial" charset="0"/>
            </a:endParaRPr>
          </a:p>
          <a:p>
            <a:pPr fontAlgn="base">
              <a:spcBef>
                <a:spcPct val="0"/>
              </a:spcBef>
              <a:spcAft>
                <a:spcPct val="0"/>
              </a:spcAft>
            </a:pPr>
            <a:r>
              <a:rPr lang="en-US" sz="1200" dirty="0" err="1">
                <a:solidFill>
                  <a:prstClr val="black"/>
                </a:solidFill>
                <a:latin typeface="Arial" charset="0"/>
              </a:rPr>
              <a:t>Kurosowa</a:t>
            </a:r>
            <a:r>
              <a:rPr lang="en-US" sz="1200" dirty="0">
                <a:solidFill>
                  <a:prstClr val="black"/>
                </a:solidFill>
                <a:latin typeface="Arial" charset="0"/>
              </a:rPr>
              <a:t> Blizzard:   Start at 2,50 –   http://www.youtube.com/watch?v=5Af-DZkRyzk&amp;feature=related</a:t>
            </a:r>
          </a:p>
          <a:p>
            <a:pPr fontAlgn="base">
              <a:spcBef>
                <a:spcPct val="0"/>
              </a:spcBef>
              <a:spcAft>
                <a:spcPct val="0"/>
              </a:spcAft>
            </a:pPr>
            <a:r>
              <a:rPr lang="en-US" sz="1200" dirty="0">
                <a:solidFill>
                  <a:prstClr val="black"/>
                </a:solidFill>
                <a:latin typeface="Arial" charset="0"/>
              </a:rPr>
              <a:t>Part 3 trumpet music at 2,25 sees tent…</a:t>
            </a:r>
          </a:p>
          <a:p>
            <a:pPr fontAlgn="base">
              <a:spcBef>
                <a:spcPct val="0"/>
              </a:spcBef>
              <a:spcAft>
                <a:spcPct val="0"/>
              </a:spcAft>
            </a:pPr>
            <a:r>
              <a:rPr lang="en-US" sz="1200" dirty="0">
                <a:solidFill>
                  <a:prstClr val="black"/>
                </a:solidFill>
                <a:latin typeface="Arial" charset="0"/>
                <a:hlinkClick r:id="rId11"/>
              </a:rPr>
              <a:t>http://www.youtube.com/watch?v=cEDk5ysFiuw&amp;feature=related</a:t>
            </a:r>
            <a:endParaRPr lang="en-US" sz="1200" dirty="0">
              <a:solidFill>
                <a:prstClr val="black"/>
              </a:solidFill>
              <a:latin typeface="Arial" charset="0"/>
            </a:endParaRPr>
          </a:p>
          <a:p>
            <a:pPr fontAlgn="base">
              <a:spcBef>
                <a:spcPct val="0"/>
              </a:spcBef>
              <a:spcAft>
                <a:spcPct val="0"/>
              </a:spcAft>
            </a:pPr>
            <a:endParaRPr lang="en-US" sz="1200" dirty="0">
              <a:solidFill>
                <a:prstClr val="black"/>
              </a:solidFill>
              <a:latin typeface="Arial" charset="0"/>
            </a:endParaRPr>
          </a:p>
          <a:p>
            <a:pPr fontAlgn="base">
              <a:spcBef>
                <a:spcPct val="0"/>
              </a:spcBef>
              <a:spcAft>
                <a:spcPct val="0"/>
              </a:spcAft>
            </a:pPr>
            <a:r>
              <a:rPr lang="en-US" sz="1200" dirty="0">
                <a:solidFill>
                  <a:prstClr val="black"/>
                </a:solidFill>
                <a:latin typeface="Arial" charset="0"/>
              </a:rPr>
              <a:t> blizzard, not original -  7 minutes </a:t>
            </a:r>
          </a:p>
          <a:p>
            <a:pPr fontAlgn="base">
              <a:spcBef>
                <a:spcPct val="0"/>
              </a:spcBef>
              <a:spcAft>
                <a:spcPct val="0"/>
              </a:spcAft>
            </a:pPr>
            <a:r>
              <a:rPr lang="en-US" sz="1200" dirty="0">
                <a:solidFill>
                  <a:prstClr val="black"/>
                </a:solidFill>
                <a:latin typeface="Arial" charset="0"/>
                <a:hlinkClick r:id="rId12"/>
              </a:rPr>
              <a:t>http://</a:t>
            </a:r>
            <a:r>
              <a:rPr lang="en-US" sz="1200" dirty="0" smtClean="0">
                <a:solidFill>
                  <a:prstClr val="black"/>
                </a:solidFill>
                <a:latin typeface="Arial" charset="0"/>
                <a:hlinkClick r:id="rId12"/>
              </a:rPr>
              <a:t>www.youtube.com/watch?v=2TbDSi_K-FY&amp;NR=1&amp;feature=fvwp</a:t>
            </a:r>
            <a:r>
              <a:rPr lang="en-US" sz="1200" dirty="0">
                <a:solidFill>
                  <a:prstClr val="black"/>
                </a:solidFill>
                <a:latin typeface="Arial" charset="0"/>
              </a:rPr>
              <a:t/>
            </a:r>
            <a:br>
              <a:rPr lang="en-US" sz="1200" dirty="0">
                <a:solidFill>
                  <a:prstClr val="black"/>
                </a:solidFill>
                <a:latin typeface="Arial" charset="0"/>
              </a:rPr>
            </a:br>
            <a:r>
              <a:rPr lang="en-US" sz="1200" b="1" dirty="0">
                <a:solidFill>
                  <a:prstClr val="black"/>
                </a:solidFill>
                <a:latin typeface="Arial" charset="0"/>
              </a:rPr>
              <a:t/>
            </a:r>
            <a:br>
              <a:rPr lang="en-US" sz="1200" b="1" dirty="0">
                <a:solidFill>
                  <a:prstClr val="black"/>
                </a:solidFill>
                <a:latin typeface="Arial" charset="0"/>
              </a:rPr>
            </a:br>
            <a:r>
              <a:rPr lang="en-US" sz="1200" b="1" dirty="0">
                <a:solidFill>
                  <a:prstClr val="black"/>
                </a:solidFill>
                <a:latin typeface="Arial" charset="0"/>
              </a:rPr>
              <a:t>Billy Joel  river of dreams</a:t>
            </a:r>
            <a:r>
              <a:rPr lang="en-US" sz="1200" dirty="0">
                <a:solidFill>
                  <a:prstClr val="black"/>
                </a:solidFill>
                <a:latin typeface="Arial" charset="0"/>
                <a:hlinkClick r:id="rId13"/>
              </a:rPr>
              <a:t>   http://www.youtube.com/watch?v=hSq4B_zHqPM</a:t>
            </a:r>
            <a:r>
              <a:rPr lang="en-US" sz="1200" dirty="0">
                <a:solidFill>
                  <a:prstClr val="black"/>
                </a:solidFill>
                <a:latin typeface="Arial" charset="0"/>
              </a:rPr>
              <a:t/>
            </a:r>
            <a:br>
              <a:rPr lang="en-US" sz="1200" dirty="0">
                <a:solidFill>
                  <a:prstClr val="black"/>
                </a:solidFill>
                <a:latin typeface="Arial" charset="0"/>
              </a:rPr>
            </a:br>
            <a:r>
              <a:rPr lang="en-US" sz="1200" dirty="0">
                <a:solidFill>
                  <a:prstClr val="black"/>
                </a:solidFill>
                <a:latin typeface="Arial" charset="0"/>
              </a:rPr>
              <a:t/>
            </a:r>
            <a:br>
              <a:rPr lang="en-US" sz="1200" dirty="0">
                <a:solidFill>
                  <a:prstClr val="black"/>
                </a:solidFill>
                <a:latin typeface="Arial" charset="0"/>
              </a:rPr>
            </a:br>
            <a:endParaRPr lang="en-US" sz="1200" dirty="0">
              <a:solidFill>
                <a:prstClr val="black"/>
              </a:solidFill>
              <a:latin typeface="Arial" charset="0"/>
            </a:endParaRPr>
          </a:p>
          <a:p>
            <a:pPr fontAlgn="base">
              <a:spcBef>
                <a:spcPct val="0"/>
              </a:spcBef>
              <a:spcAft>
                <a:spcPct val="0"/>
              </a:spcAft>
            </a:pPr>
            <a:endParaRPr lang="en-US" sz="1200" dirty="0">
              <a:solidFill>
                <a:prstClr val="black"/>
              </a:solidFill>
              <a:latin typeface="Arial" charset="0"/>
            </a:endParaRPr>
          </a:p>
          <a:p>
            <a:pPr fontAlgn="base">
              <a:spcBef>
                <a:spcPct val="0"/>
              </a:spcBef>
              <a:spcAft>
                <a:spcPct val="0"/>
              </a:spcAft>
            </a:pPr>
            <a:r>
              <a:rPr lang="en-US" sz="1200" dirty="0">
                <a:solidFill>
                  <a:prstClr val="black"/>
                </a:solidFill>
                <a:latin typeface="Arial" charset="0"/>
              </a:rPr>
              <a:t> </a:t>
            </a:r>
          </a:p>
          <a:p>
            <a:pPr fontAlgn="base">
              <a:spcBef>
                <a:spcPct val="0"/>
              </a:spcBef>
              <a:spcAft>
                <a:spcPct val="0"/>
              </a:spcAft>
            </a:pPr>
            <a:endParaRPr lang="en-US" sz="1200" dirty="0">
              <a:solidFill>
                <a:prstClr val="black"/>
              </a:solidFill>
              <a:latin typeface="Arial" charset="0"/>
            </a:endParaRPr>
          </a:p>
        </p:txBody>
      </p:sp>
      <p:sp>
        <p:nvSpPr>
          <p:cNvPr id="1044" name="AutoShape 20" descr="http://e/B60"/>
          <p:cNvSpPr>
            <a:spLocks noChangeAspect="1" noChangeArrowheads="1"/>
          </p:cNvSpPr>
          <p:nvPr/>
        </p:nvSpPr>
        <p:spPr bwMode="auto">
          <a:xfrm>
            <a:off x="2668588" y="-4370388"/>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1045" name="Picture 21" descr="https://mail.google.com/mail/e/B0C"/>
          <p:cNvPicPr>
            <a:picLocks noChangeAspect="1" noChangeArrowheads="1"/>
          </p:cNvPicPr>
          <p:nvPr/>
        </p:nvPicPr>
        <p:blipFill>
          <a:blip r:embed="rId14" cstate="print"/>
          <a:srcRect/>
          <a:stretch>
            <a:fillRect/>
          </a:stretch>
        </p:blipFill>
        <p:spPr bwMode="auto">
          <a:xfrm>
            <a:off x="2301875" y="-3532188"/>
            <a:ext cx="142875" cy="142875"/>
          </a:xfrm>
          <a:prstGeom prst="rect">
            <a:avLst/>
          </a:prstGeom>
          <a:noFill/>
        </p:spPr>
      </p:pic>
      <p:pic>
        <p:nvPicPr>
          <p:cNvPr id="1046" name="Picture 22" descr="https://mail.google.com/mail/e/B68"/>
          <p:cNvPicPr>
            <a:picLocks noChangeAspect="1" noChangeArrowheads="1" noCrop="1"/>
          </p:cNvPicPr>
          <p:nvPr/>
        </p:nvPicPr>
        <p:blipFill>
          <a:blip r:embed="rId15" cstate="print"/>
          <a:srcRect/>
          <a:stretch>
            <a:fillRect/>
          </a:stretch>
        </p:blipFill>
        <p:spPr bwMode="auto">
          <a:xfrm>
            <a:off x="10036175" y="-3532188"/>
            <a:ext cx="142875" cy="142875"/>
          </a:xfrm>
          <a:prstGeom prst="rect">
            <a:avLst/>
          </a:prstGeom>
          <a:noFill/>
        </p:spPr>
      </p:pic>
      <p:pic>
        <p:nvPicPr>
          <p:cNvPr id="1047" name="Picture 23" descr="https://mail.google.com/mail/e/B56"/>
          <p:cNvPicPr>
            <a:picLocks noChangeAspect="1" noChangeArrowheads="1" noCrop="1"/>
          </p:cNvPicPr>
          <p:nvPr/>
        </p:nvPicPr>
        <p:blipFill>
          <a:blip r:embed="rId16" cstate="print"/>
          <a:srcRect/>
          <a:stretch>
            <a:fillRect/>
          </a:stretch>
        </p:blipFill>
        <p:spPr bwMode="auto">
          <a:xfrm>
            <a:off x="5207000" y="463550"/>
            <a:ext cx="142875" cy="142875"/>
          </a:xfrm>
          <a:prstGeom prst="rect">
            <a:avLst/>
          </a:prstGeom>
          <a:noFill/>
        </p:spPr>
      </p:pic>
      <p:sp>
        <p:nvSpPr>
          <p:cNvPr id="9" name="5-Point Star 8"/>
          <p:cNvSpPr/>
          <p:nvPr/>
        </p:nvSpPr>
        <p:spPr>
          <a:xfrm>
            <a:off x="152400" y="1905000"/>
            <a:ext cx="152400" cy="3048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89755119"/>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sources</a:t>
            </a:r>
            <a:endParaRPr lang="en-US" sz="2400" dirty="0"/>
          </a:p>
        </p:txBody>
      </p:sp>
      <p:sp>
        <p:nvSpPr>
          <p:cNvPr id="3" name="Content Placeholder 2"/>
          <p:cNvSpPr>
            <a:spLocks noGrp="1"/>
          </p:cNvSpPr>
          <p:nvPr>
            <p:ph idx="1"/>
          </p:nvPr>
        </p:nvSpPr>
        <p:spPr>
          <a:xfrm>
            <a:off x="1295400" y="1295400"/>
            <a:ext cx="7498080" cy="4800600"/>
          </a:xfrm>
        </p:spPr>
        <p:txBody>
          <a:bodyPr/>
          <a:lstStyle/>
          <a:p>
            <a:pPr marL="0" lvl="0" indent="0">
              <a:spcBef>
                <a:spcPts val="0"/>
              </a:spcBef>
              <a:buClrTx/>
              <a:buSzTx/>
              <a:buNone/>
              <a:defRPr/>
            </a:pPr>
            <a:r>
              <a:rPr lang="en-US" sz="1200" dirty="0" smtClean="0">
                <a:solidFill>
                  <a:prstClr val="black"/>
                </a:solidFill>
                <a:latin typeface="Calibri"/>
              </a:rPr>
              <a:t>Minds, Brains, Machine Larry </a:t>
            </a:r>
            <a:r>
              <a:rPr lang="en-US" sz="1200" dirty="0">
                <a:solidFill>
                  <a:prstClr val="black"/>
                </a:solidFill>
                <a:latin typeface="Calibri"/>
              </a:rPr>
              <a:t>Hardesty and Anne </a:t>
            </a:r>
            <a:r>
              <a:rPr lang="en-US" sz="1200" dirty="0" err="1">
                <a:solidFill>
                  <a:prstClr val="black"/>
                </a:solidFill>
                <a:latin typeface="Calibri"/>
              </a:rPr>
              <a:t>Trafton</a:t>
            </a:r>
            <a:r>
              <a:rPr lang="en-US" sz="1200" dirty="0">
                <a:solidFill>
                  <a:prstClr val="black"/>
                </a:solidFill>
                <a:latin typeface="Calibri"/>
              </a:rPr>
              <a:t>, MIT News Office   May 9, 2011 </a:t>
            </a:r>
          </a:p>
          <a:p>
            <a:pPr marL="0" lvl="0" indent="0">
              <a:spcBef>
                <a:spcPts val="0"/>
              </a:spcBef>
              <a:buClrTx/>
              <a:buSzTx/>
              <a:buNone/>
            </a:pPr>
            <a:r>
              <a:rPr lang="en-US" sz="1200" dirty="0">
                <a:solidFill>
                  <a:prstClr val="black"/>
                </a:solidFill>
                <a:latin typeface="Calibri"/>
                <a:hlinkClick r:id="rId2"/>
              </a:rPr>
              <a:t>http://</a:t>
            </a:r>
            <a:r>
              <a:rPr lang="en-US" sz="1200" dirty="0" smtClean="0">
                <a:solidFill>
                  <a:prstClr val="black"/>
                </a:solidFill>
                <a:latin typeface="Calibri"/>
                <a:hlinkClick r:id="rId2"/>
              </a:rPr>
              <a:t>newsoffice.mit.edu/2011/mit150-brain-ai-symposium</a:t>
            </a:r>
            <a:endParaRPr lang="en-US" sz="1200" dirty="0" smtClean="0">
              <a:solidFill>
                <a:prstClr val="black"/>
              </a:solidFill>
              <a:latin typeface="Calibri"/>
            </a:endParaRPr>
          </a:p>
          <a:p>
            <a:pPr marL="0" lvl="0" indent="0">
              <a:spcBef>
                <a:spcPts val="0"/>
              </a:spcBef>
              <a:buClrTx/>
              <a:buSzTx/>
              <a:buNone/>
            </a:pPr>
            <a:endParaRPr lang="en-US" sz="1200" dirty="0">
              <a:solidFill>
                <a:prstClr val="black"/>
              </a:solidFill>
              <a:latin typeface="Calibri"/>
            </a:endParaRPr>
          </a:p>
          <a:p>
            <a:pPr marL="82296" indent="0">
              <a:buNone/>
            </a:pPr>
            <a:r>
              <a:rPr lang="en-US" sz="1400" dirty="0" smtClean="0"/>
              <a:t>Synchronized </a:t>
            </a:r>
            <a:r>
              <a:rPr lang="en-US" sz="1400" dirty="0"/>
              <a:t>Brain </a:t>
            </a:r>
            <a:r>
              <a:rPr lang="en-US" sz="1400" dirty="0" smtClean="0"/>
              <a:t>Waves Enable Rapid Learning;  MIT 2014 Research:</a:t>
            </a:r>
          </a:p>
          <a:p>
            <a:r>
              <a:rPr lang="en-US" sz="1400" dirty="0" smtClean="0">
                <a:hlinkClick r:id="rId3"/>
              </a:rPr>
              <a:t>http</a:t>
            </a:r>
            <a:r>
              <a:rPr lang="en-US" sz="1400" dirty="0">
                <a:hlinkClick r:id="rId3"/>
              </a:rPr>
              <a:t>://</a:t>
            </a:r>
            <a:r>
              <a:rPr lang="en-US" sz="1400" dirty="0" smtClean="0">
                <a:hlinkClick r:id="rId3"/>
              </a:rPr>
              <a:t>newsoffice.mit.edu/2014/synchronized-brain-waves-enable-rapid-learning-0612</a:t>
            </a:r>
            <a:endParaRPr lang="en-US" sz="1400" dirty="0" smtClean="0"/>
          </a:p>
          <a:p>
            <a:endParaRPr lang="en-US" sz="1400" dirty="0"/>
          </a:p>
        </p:txBody>
      </p:sp>
      <p:sp>
        <p:nvSpPr>
          <p:cNvPr id="4" name="Rectangle 3"/>
          <p:cNvSpPr/>
          <p:nvPr/>
        </p:nvSpPr>
        <p:spPr>
          <a:xfrm>
            <a:off x="1371600" y="2667000"/>
            <a:ext cx="4343400" cy="307777"/>
          </a:xfrm>
          <a:prstGeom prst="rect">
            <a:avLst/>
          </a:prstGeom>
        </p:spPr>
        <p:txBody>
          <a:bodyPr wrap="square">
            <a:spAutoFit/>
          </a:bodyPr>
          <a:lstStyle/>
          <a:p>
            <a:r>
              <a:rPr lang="en-US" sz="1400" dirty="0" smtClean="0"/>
              <a:t>Memory:  http://learnmem.cshlp.org/content/11/6/671.full</a:t>
            </a:r>
            <a:endParaRPr lang="en-US" sz="1400" dirty="0"/>
          </a:p>
        </p:txBody>
      </p:sp>
    </p:spTree>
    <p:extLst>
      <p:ext uri="{BB962C8B-B14F-4D97-AF65-F5344CB8AC3E}">
        <p14:creationId xmlns:p14="http://schemas.microsoft.com/office/powerpoint/2010/main" val="10097864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82749" y="609600"/>
            <a:ext cx="7543800" cy="3693319"/>
          </a:xfrm>
          <a:prstGeom prst="rect">
            <a:avLst/>
          </a:prstGeom>
        </p:spPr>
        <p:txBody>
          <a:bodyPr wrap="square">
            <a:spAutoFit/>
          </a:bodyPr>
          <a:lstStyle/>
          <a:p>
            <a:r>
              <a:rPr lang="en-US" dirty="0" smtClean="0"/>
              <a:t>Starry Night, Don McLean </a:t>
            </a:r>
            <a:r>
              <a:rPr lang="en-US" dirty="0" smtClean="0">
                <a:hlinkClick r:id="rId2"/>
              </a:rPr>
              <a:t>https://www.youtube.com/watch?v=oxHnRfhDmrk</a:t>
            </a:r>
            <a:endParaRPr lang="en-US" dirty="0" smtClean="0"/>
          </a:p>
          <a:p>
            <a:endParaRPr lang="en-US" dirty="0" smtClean="0"/>
          </a:p>
          <a:p>
            <a:r>
              <a:rPr lang="en-US" dirty="0" err="1" smtClean="0"/>
              <a:t>Enya</a:t>
            </a:r>
            <a:r>
              <a:rPr lang="en-US" dirty="0" smtClean="0"/>
              <a:t>; Kurosawa Dreams, Van Gogh- 3 minutes</a:t>
            </a:r>
          </a:p>
          <a:p>
            <a:r>
              <a:rPr lang="en-US" dirty="0" smtClean="0">
                <a:hlinkClick r:id="rId3"/>
              </a:rPr>
              <a:t>https://www.youtube.com/watch?v=sJ90m9y4fx8&amp;feature=related</a:t>
            </a:r>
            <a:endParaRPr lang="en-US" dirty="0" smtClean="0"/>
          </a:p>
          <a:p>
            <a:endParaRPr lang="en-US" dirty="0" smtClean="0"/>
          </a:p>
          <a:p>
            <a:endParaRPr lang="en-US" dirty="0" smtClean="0"/>
          </a:p>
          <a:p>
            <a:endParaRPr lang="en-US" dirty="0" smtClean="0"/>
          </a:p>
          <a:p>
            <a:endParaRPr lang="en-US" dirty="0" smtClean="0"/>
          </a:p>
          <a:p>
            <a:r>
              <a:rPr lang="en-US" dirty="0" smtClean="0"/>
              <a:t>Waking Life   on Netflix</a:t>
            </a:r>
          </a:p>
          <a:p>
            <a:r>
              <a:rPr lang="en-US" dirty="0" smtClean="0"/>
              <a:t> :http://video.google.com/</a:t>
            </a:r>
            <a:r>
              <a:rPr lang="en-US" dirty="0" err="1" smtClean="0"/>
              <a:t>videoplay?docid</a:t>
            </a:r>
            <a:r>
              <a:rPr lang="en-US" dirty="0" smtClean="0"/>
              <a:t>=7583894250854515095#  </a:t>
            </a:r>
          </a:p>
          <a:p>
            <a:r>
              <a:rPr lang="en-US" dirty="0" smtClean="0"/>
              <a:t>http://www.netflix.com/WiSearch?raw_query=&amp;ac_category_type=none&amp;ac_rel_posn=-1&amp;ac_abs_posn=-1&amp;v1=waking+life&amp;search_submit=</a:t>
            </a:r>
          </a:p>
          <a:p>
            <a:endParaRPr lang="en-US" dirty="0"/>
          </a:p>
        </p:txBody>
      </p:sp>
    </p:spTree>
    <p:extLst>
      <p:ext uri="{BB962C8B-B14F-4D97-AF65-F5344CB8AC3E}">
        <p14:creationId xmlns:p14="http://schemas.microsoft.com/office/powerpoint/2010/main" val="42193079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gradFill>
          <a:gsLst>
            <a:gs pos="0">
              <a:srgbClr val="03D4A8"/>
            </a:gs>
            <a:gs pos="21000">
              <a:srgbClr val="21D6E0"/>
            </a:gs>
            <a:gs pos="60000">
              <a:srgbClr val="0087E6"/>
            </a:gs>
            <a:gs pos="100000">
              <a:srgbClr val="005CBF"/>
            </a:gs>
          </a:gsLst>
          <a:lin ang="168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286512"/>
          </a:xfrm>
        </p:spPr>
        <p:txBody>
          <a:bodyPr>
            <a:noAutofit/>
          </a:bodyPr>
          <a:lstStyle/>
          <a:p>
            <a:r>
              <a:rPr lang="en-US" sz="2400" dirty="0" smtClean="0">
                <a:solidFill>
                  <a:schemeClr val="bg1"/>
                </a:solidFill>
              </a:rPr>
              <a:t>Chagall,</a:t>
            </a:r>
            <a:br>
              <a:rPr lang="en-US" sz="2400" dirty="0" smtClean="0">
                <a:solidFill>
                  <a:schemeClr val="bg1"/>
                </a:solidFill>
              </a:rPr>
            </a:br>
            <a:r>
              <a:rPr lang="en-US" sz="2400" dirty="0" smtClean="0">
                <a:solidFill>
                  <a:schemeClr val="bg1"/>
                </a:solidFill>
              </a:rPr>
              <a:t>Cow with a parasol</a:t>
            </a:r>
            <a:endParaRPr lang="en-US" sz="2400" dirty="0">
              <a:solidFill>
                <a:schemeClr val="bg1"/>
              </a:solidFill>
            </a:endParaRPr>
          </a:p>
        </p:txBody>
      </p:sp>
      <p:pic>
        <p:nvPicPr>
          <p:cNvPr id="7" name="Content Placeholder 6" descr="cow w umbrella.jpeg"/>
          <p:cNvPicPr>
            <a:picLocks noGrp="1" noChangeAspect="1"/>
          </p:cNvPicPr>
          <p:nvPr>
            <p:ph idx="1"/>
          </p:nvPr>
        </p:nvPicPr>
        <p:blipFill>
          <a:blip r:embed="rId2" cstate="print"/>
          <a:stretch>
            <a:fillRect/>
          </a:stretch>
        </p:blipFill>
        <p:spPr>
          <a:xfrm>
            <a:off x="381000" y="1828800"/>
            <a:ext cx="5334000" cy="4444999"/>
          </a:xfrm>
        </p:spPr>
      </p:pic>
      <p:sp>
        <p:nvSpPr>
          <p:cNvPr id="4" name="TextBox 3"/>
          <p:cNvSpPr txBox="1"/>
          <p:nvPr/>
        </p:nvSpPr>
        <p:spPr>
          <a:xfrm>
            <a:off x="5747085" y="3733800"/>
            <a:ext cx="3429000" cy="2554545"/>
          </a:xfrm>
          <a:prstGeom prst="rect">
            <a:avLst/>
          </a:prstGeom>
          <a:noFill/>
        </p:spPr>
        <p:txBody>
          <a:bodyPr wrap="square" rtlCol="0">
            <a:spAutoFit/>
          </a:bodyPr>
          <a:lstStyle/>
          <a:p>
            <a:r>
              <a:rPr lang="en-US" sz="2000" dirty="0">
                <a:solidFill>
                  <a:prstClr val="white"/>
                </a:solidFill>
              </a:rPr>
              <a:t>Cows have different meanings to different people, in different cultures. </a:t>
            </a:r>
            <a:endParaRPr lang="en-US" sz="2000" dirty="0" smtClean="0">
              <a:solidFill>
                <a:prstClr val="white"/>
              </a:solidFill>
            </a:endParaRPr>
          </a:p>
          <a:p>
            <a:endParaRPr lang="en-US" sz="2000" dirty="0">
              <a:solidFill>
                <a:prstClr val="white"/>
              </a:solidFill>
            </a:endParaRPr>
          </a:p>
          <a:p>
            <a:r>
              <a:rPr lang="en-US" sz="2000" dirty="0">
                <a:solidFill>
                  <a:prstClr val="white"/>
                </a:solidFill>
              </a:rPr>
              <a:t>Any image will have a different meaning depending on the dreamer and the context.</a:t>
            </a:r>
            <a:endParaRPr lang="en-US" sz="2000" dirty="0">
              <a:solidFill>
                <a:prstClr val="white"/>
              </a:solidFill>
            </a:endParaRPr>
          </a:p>
        </p:txBody>
      </p:sp>
    </p:spTree>
    <p:extLst>
      <p:ext uri="{BB962C8B-B14F-4D97-AF65-F5344CB8AC3E}">
        <p14:creationId xmlns:p14="http://schemas.microsoft.com/office/powerpoint/2010/main" val="1284697009"/>
      </p:ext>
    </p:extLst>
  </p:cSld>
  <p:clrMapOvr>
    <a:masterClrMapping/>
  </p:clrMapOvr>
  <p:transition spd="med">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gradFill>
          <a:gsLst>
            <a:gs pos="0">
              <a:srgbClr val="03D4A8"/>
            </a:gs>
            <a:gs pos="25000">
              <a:srgbClr val="21D6E0"/>
            </a:gs>
            <a:gs pos="75000">
              <a:srgbClr val="0087E6"/>
            </a:gs>
            <a:gs pos="100000">
              <a:srgbClr val="005CBF"/>
            </a:gs>
          </a:gsLst>
          <a:lin ang="9000000" scaled="0"/>
        </a:gradFill>
        <a:effectLst/>
      </p:bgPr>
    </p:bg>
    <p:spTree>
      <p:nvGrpSpPr>
        <p:cNvPr id="1" name=""/>
        <p:cNvGrpSpPr/>
        <p:nvPr/>
      </p:nvGrpSpPr>
      <p:grpSpPr>
        <a:xfrm>
          <a:off x="0" y="0"/>
          <a:ext cx="0" cy="0"/>
          <a:chOff x="0" y="0"/>
          <a:chExt cx="0" cy="0"/>
        </a:xfrm>
      </p:grpSpPr>
      <p:pic>
        <p:nvPicPr>
          <p:cNvPr id="4" name="Picture 3" descr="marc chagall wedding.jpeg"/>
          <p:cNvPicPr>
            <a:picLocks noChangeAspect="1"/>
          </p:cNvPicPr>
          <p:nvPr/>
        </p:nvPicPr>
        <p:blipFill>
          <a:blip r:embed="rId2" cstate="print"/>
          <a:srcRect l="5486" t="6575" r="5486" b="6575"/>
          <a:stretch>
            <a:fillRect/>
          </a:stretch>
        </p:blipFill>
        <p:spPr>
          <a:xfrm>
            <a:off x="2362200" y="1191439"/>
            <a:ext cx="6400800" cy="5209361"/>
          </a:xfrm>
          <a:prstGeom prst="rect">
            <a:avLst/>
          </a:prstGeom>
        </p:spPr>
      </p:pic>
      <p:sp>
        <p:nvSpPr>
          <p:cNvPr id="6" name="TextBox 5"/>
          <p:cNvSpPr txBox="1"/>
          <p:nvPr/>
        </p:nvSpPr>
        <p:spPr>
          <a:xfrm>
            <a:off x="152400" y="1371600"/>
            <a:ext cx="2057400" cy="1938992"/>
          </a:xfrm>
          <a:prstGeom prst="rect">
            <a:avLst/>
          </a:prstGeom>
          <a:noFill/>
        </p:spPr>
        <p:txBody>
          <a:bodyPr wrap="square" rtlCol="0">
            <a:spAutoFit/>
          </a:bodyPr>
          <a:lstStyle/>
          <a:p>
            <a:r>
              <a:rPr lang="en-US" sz="2000" dirty="0">
                <a:solidFill>
                  <a:srgbClr val="C4652D">
                    <a:lumMod val="20000"/>
                    <a:lumOff val="80000"/>
                  </a:srgbClr>
                </a:solidFill>
              </a:rPr>
              <a:t>Sometimes we’re so happy we feel like we’re floating on air, like being in a dream</a:t>
            </a:r>
            <a:endParaRPr lang="en-US" sz="2000" dirty="0">
              <a:solidFill>
                <a:srgbClr val="C4652D">
                  <a:lumMod val="20000"/>
                  <a:lumOff val="80000"/>
                </a:srgbClr>
              </a:solidFill>
            </a:endParaRPr>
          </a:p>
        </p:txBody>
      </p:sp>
    </p:spTree>
    <p:extLst>
      <p:ext uri="{BB962C8B-B14F-4D97-AF65-F5344CB8AC3E}">
        <p14:creationId xmlns:p14="http://schemas.microsoft.com/office/powerpoint/2010/main" val="1021475084"/>
      </p:ext>
    </p:extLst>
  </p:cSld>
  <p:clrMapOvr>
    <a:masterClrMapping/>
  </p:clrMapOvr>
  <p:transition spd="med">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1200000" scaled="0"/>
          <a:tileRect/>
        </a:gradFill>
        <a:effectLst/>
      </p:bgPr>
    </p:bg>
    <p:spTree>
      <p:nvGrpSpPr>
        <p:cNvPr id="1" name=""/>
        <p:cNvGrpSpPr/>
        <p:nvPr/>
      </p:nvGrpSpPr>
      <p:grpSpPr>
        <a:xfrm>
          <a:off x="0" y="0"/>
          <a:ext cx="0" cy="0"/>
          <a:chOff x="0" y="0"/>
          <a:chExt cx="0" cy="0"/>
        </a:xfrm>
      </p:grpSpPr>
      <p:pic>
        <p:nvPicPr>
          <p:cNvPr id="3" name="Picture 6" descr="http://fc05.deviantart.net/fs38/f/2008/324/1/c/The_Spinning_Dancer_by_Leonidafremov.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2600" y="1447800"/>
            <a:ext cx="2781300" cy="4267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514600" y="762000"/>
            <a:ext cx="2423420" cy="387286"/>
          </a:xfrm>
          <a:prstGeom prst="rect">
            <a:avLst/>
          </a:prstGeom>
          <a:noFill/>
        </p:spPr>
        <p:txBody>
          <a:bodyPr wrap="none" rtlCol="0">
            <a:spAutoFit/>
          </a:bodyPr>
          <a:lstStyle/>
          <a:p>
            <a:pPr marL="18288">
              <a:lnSpc>
                <a:spcPts val="2300"/>
              </a:lnSpc>
              <a:buClr>
                <a:srgbClr val="629DD1"/>
              </a:buClr>
              <a:buSzPct val="80000"/>
            </a:pPr>
            <a:r>
              <a:rPr lang="en-US" sz="2000">
                <a:solidFill>
                  <a:srgbClr val="242852">
                    <a:shade val="30000"/>
                    <a:satMod val="150000"/>
                  </a:srgbClr>
                </a:solidFill>
              </a:rPr>
              <a:t>Left Brain Right Brain</a:t>
            </a:r>
            <a:endParaRPr lang="en-US" sz="2000" dirty="0">
              <a:solidFill>
                <a:srgbClr val="242852">
                  <a:shade val="30000"/>
                  <a:satMod val="150000"/>
                </a:srgbClr>
              </a:solidFill>
            </a:endParaRPr>
          </a:p>
        </p:txBody>
      </p:sp>
      <p:sp>
        <p:nvSpPr>
          <p:cNvPr id="4" name="TextBox 3"/>
          <p:cNvSpPr txBox="1"/>
          <p:nvPr/>
        </p:nvSpPr>
        <p:spPr>
          <a:xfrm>
            <a:off x="2362200" y="6019800"/>
            <a:ext cx="8070156" cy="600164"/>
          </a:xfrm>
          <a:prstGeom prst="rect">
            <a:avLst/>
          </a:prstGeom>
          <a:noFill/>
        </p:spPr>
        <p:txBody>
          <a:bodyPr wrap="square" rtlCol="0">
            <a:spAutoFit/>
          </a:bodyPr>
          <a:lstStyle/>
          <a:p>
            <a:r>
              <a:rPr lang="en-US" sz="1100" dirty="0">
                <a:solidFill>
                  <a:prstClr val="black"/>
                </a:solidFill>
                <a:hlinkClick r:id="rId3"/>
              </a:rPr>
              <a:t>http://psychology.about.com/od/sensationandperception/ig/Optical-Illusions/spinning-dancer-illusion.htm</a:t>
            </a:r>
            <a:endParaRPr lang="en-US" sz="1100" dirty="0">
              <a:solidFill>
                <a:prstClr val="black"/>
              </a:solidFill>
            </a:endParaRPr>
          </a:p>
          <a:p>
            <a:endParaRPr lang="en-US" sz="1100" dirty="0">
              <a:solidFill>
                <a:prstClr val="black"/>
              </a:solidFill>
              <a:hlinkClick r:id=""/>
            </a:endParaRPr>
          </a:p>
          <a:p>
            <a:r>
              <a:rPr lang="en-US" sz="1100" dirty="0">
                <a:solidFill>
                  <a:prstClr val="black"/>
                </a:solidFill>
                <a:hlinkClick r:id=""/>
              </a:rPr>
              <a:t>http</a:t>
            </a:r>
            <a:r>
              <a:rPr lang="en-US" sz="1100" dirty="0">
                <a:solidFill>
                  <a:prstClr val="black"/>
                </a:solidFill>
                <a:hlinkClick r:id="rId4"/>
              </a:rPr>
              <a:t>://www.heraldsun.com.au/news/right-brain-v-left-brain/story-e6frf7jo-1111114603615</a:t>
            </a:r>
            <a:r>
              <a:rPr lang="en-US" sz="1100" dirty="0">
                <a:solidFill>
                  <a:prstClr val="black"/>
                </a:solidFill>
              </a:rPr>
              <a:t> </a:t>
            </a:r>
          </a:p>
        </p:txBody>
      </p:sp>
    </p:spTree>
    <p:extLst>
      <p:ext uri="{BB962C8B-B14F-4D97-AF65-F5344CB8AC3E}">
        <p14:creationId xmlns:p14="http://schemas.microsoft.com/office/powerpoint/2010/main" val="27307693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459193"/>
            <a:ext cx="3810000"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5"/>
          <p:cNvSpPr>
            <a:spLocks noGrp="1"/>
          </p:cNvSpPr>
          <p:nvPr>
            <p:ph type="title"/>
          </p:nvPr>
        </p:nvSpPr>
        <p:spPr>
          <a:xfrm>
            <a:off x="1143000" y="5236536"/>
            <a:ext cx="7848600" cy="1621464"/>
          </a:xfrm>
        </p:spPr>
        <p:txBody>
          <a:bodyPr>
            <a:normAutofit/>
          </a:bodyPr>
          <a:lstStyle/>
          <a:p>
            <a:pPr algn="l"/>
            <a:r>
              <a:rPr lang="en-US" sz="1600" dirty="0" smtClean="0"/>
              <a:t/>
            </a:r>
            <a:br>
              <a:rPr lang="en-US" sz="1600" dirty="0" smtClean="0"/>
            </a:br>
            <a:r>
              <a:rPr lang="en-US" sz="1600" dirty="0" smtClean="0"/>
              <a:t/>
            </a:r>
            <a:br>
              <a:rPr lang="en-US" sz="1600" dirty="0" smtClean="0"/>
            </a:br>
            <a:r>
              <a:rPr lang="en-US" sz="1600" dirty="0" smtClean="0">
                <a:solidFill>
                  <a:srgbClr val="0070C0"/>
                </a:solidFill>
              </a:rPr>
              <a:t>Confabulation: </a:t>
            </a:r>
            <a:r>
              <a:rPr lang="en-US" sz="1600" dirty="0" smtClean="0">
                <a:solidFill>
                  <a:srgbClr val="002060"/>
                </a:solidFill>
              </a:rPr>
              <a:t/>
            </a:r>
            <a:br>
              <a:rPr lang="en-US" sz="1600" dirty="0" smtClean="0">
                <a:solidFill>
                  <a:srgbClr val="002060"/>
                </a:solidFill>
              </a:rPr>
            </a:br>
            <a:r>
              <a:rPr lang="en-US" sz="1600" i="1" dirty="0" smtClean="0">
                <a:solidFill>
                  <a:srgbClr val="002060"/>
                </a:solidFill>
              </a:rPr>
              <a:t>Psychology</a:t>
            </a:r>
            <a:r>
              <a:rPr lang="en-US" sz="1600" dirty="0" smtClean="0">
                <a:solidFill>
                  <a:srgbClr val="002060"/>
                </a:solidFill>
              </a:rPr>
              <a:t> </a:t>
            </a:r>
            <a:r>
              <a:rPr lang="en-US" sz="1600" dirty="0">
                <a:solidFill>
                  <a:srgbClr val="002060"/>
                </a:solidFill>
              </a:rPr>
              <a:t>To fill in gaps in one's memory with fabrications that one believes to be facts.</a:t>
            </a:r>
          </a:p>
        </p:txBody>
      </p:sp>
      <p:pic>
        <p:nvPicPr>
          <p:cNvPr id="1028" name="Picture 4" descr="http://0.tqn.com/d/psychology/1/0/C/1/continuit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2743200"/>
            <a:ext cx="3223437" cy="322343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143000" y="392864"/>
            <a:ext cx="8305800" cy="923330"/>
          </a:xfrm>
          <a:prstGeom prst="rect">
            <a:avLst/>
          </a:prstGeom>
          <a:noFill/>
        </p:spPr>
        <p:txBody>
          <a:bodyPr wrap="square" rtlCol="0">
            <a:spAutoFit/>
          </a:bodyPr>
          <a:lstStyle/>
          <a:p>
            <a:r>
              <a:rPr lang="en-US" b="1" dirty="0">
                <a:solidFill>
                  <a:srgbClr val="0070C0"/>
                </a:solidFill>
              </a:rPr>
              <a:t>Gestalt Laws of Perceptual </a:t>
            </a:r>
            <a:r>
              <a:rPr lang="en-US" b="1" dirty="0">
                <a:solidFill>
                  <a:srgbClr val="0070C0"/>
                </a:solidFill>
              </a:rPr>
              <a:t>Organization</a:t>
            </a:r>
          </a:p>
          <a:p>
            <a:endParaRPr lang="en-US" b="1" dirty="0">
              <a:solidFill>
                <a:prstClr val="black"/>
              </a:solidFill>
            </a:endParaRPr>
          </a:p>
          <a:p>
            <a:r>
              <a:rPr lang="en-US" dirty="0">
                <a:solidFill>
                  <a:prstClr val="black"/>
                </a:solidFill>
              </a:rPr>
              <a:t>Our </a:t>
            </a:r>
            <a:r>
              <a:rPr lang="en-US" dirty="0">
                <a:solidFill>
                  <a:prstClr val="black"/>
                </a:solidFill>
              </a:rPr>
              <a:t>brains often ignore contradictory information and fill in gaps in information.</a:t>
            </a:r>
            <a:endParaRPr lang="en-US" b="1" dirty="0">
              <a:solidFill>
                <a:prstClr val="black"/>
              </a:solidFill>
            </a:endParaRPr>
          </a:p>
        </p:txBody>
      </p:sp>
    </p:spTree>
    <p:extLst>
      <p:ext uri="{BB962C8B-B14F-4D97-AF65-F5344CB8AC3E}">
        <p14:creationId xmlns:p14="http://schemas.microsoft.com/office/powerpoint/2010/main" val="39710962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3716" y="457200"/>
            <a:ext cx="7498080" cy="868362"/>
          </a:xfrm>
        </p:spPr>
        <p:txBody>
          <a:bodyPr>
            <a:normAutofit fontScale="90000"/>
          </a:bodyPr>
          <a:lstStyle/>
          <a:p>
            <a:r>
              <a:rPr lang="en-US" dirty="0" smtClean="0">
                <a:solidFill>
                  <a:srgbClr val="0070C0"/>
                </a:solidFill>
              </a:rPr>
              <a:t>The Three Pound </a:t>
            </a:r>
            <a:r>
              <a:rPr lang="en-US" dirty="0" smtClean="0">
                <a:solidFill>
                  <a:srgbClr val="0070C0"/>
                </a:solidFill>
              </a:rPr>
              <a:t>Universe</a:t>
            </a:r>
            <a:br>
              <a:rPr lang="en-US" dirty="0" smtClean="0">
                <a:solidFill>
                  <a:srgbClr val="0070C0"/>
                </a:solidFill>
              </a:rPr>
            </a:br>
            <a:r>
              <a:rPr lang="en-US" dirty="0" smtClean="0">
                <a:solidFill>
                  <a:srgbClr val="0070C0"/>
                </a:solidFill>
              </a:rPr>
              <a:t>What is this thing we call a brain?</a:t>
            </a:r>
            <a:endParaRPr lang="en-US" dirty="0">
              <a:solidFill>
                <a:srgbClr val="0070C0"/>
              </a:solidFill>
            </a:endParaRPr>
          </a:p>
        </p:txBody>
      </p:sp>
      <p:sp>
        <p:nvSpPr>
          <p:cNvPr id="3" name="Content Placeholder 2"/>
          <p:cNvSpPr>
            <a:spLocks noGrp="1"/>
          </p:cNvSpPr>
          <p:nvPr>
            <p:ph idx="1"/>
          </p:nvPr>
        </p:nvSpPr>
        <p:spPr>
          <a:xfrm>
            <a:off x="1295400" y="1371600"/>
            <a:ext cx="7848600" cy="685800"/>
          </a:xfrm>
        </p:spPr>
        <p:txBody>
          <a:bodyPr>
            <a:normAutofit fontScale="92500" lnSpcReduction="20000"/>
          </a:bodyPr>
          <a:lstStyle/>
          <a:p>
            <a:pPr>
              <a:buNone/>
            </a:pPr>
            <a:endParaRPr lang="en-US" sz="2000" dirty="0" smtClean="0">
              <a:solidFill>
                <a:srgbClr val="0070C0"/>
              </a:solidFill>
            </a:endParaRPr>
          </a:p>
          <a:p>
            <a:pPr>
              <a:buNone/>
            </a:pPr>
            <a:r>
              <a:rPr lang="en-US" sz="2000" dirty="0" smtClean="0">
                <a:solidFill>
                  <a:srgbClr val="0070C0"/>
                </a:solidFill>
              </a:rPr>
              <a:t>Franklin Institute, Center for Innovation in Science :</a:t>
            </a:r>
          </a:p>
          <a:p>
            <a:pPr>
              <a:buNone/>
            </a:pPr>
            <a:endParaRPr lang="en-US" sz="2000" dirty="0"/>
          </a:p>
        </p:txBody>
      </p:sp>
      <p:sp>
        <p:nvSpPr>
          <p:cNvPr id="5" name="TextBox 4"/>
          <p:cNvSpPr txBox="1"/>
          <p:nvPr/>
        </p:nvSpPr>
        <p:spPr>
          <a:xfrm>
            <a:off x="3352800" y="2362200"/>
            <a:ext cx="5498943" cy="3416320"/>
          </a:xfrm>
          <a:prstGeom prst="rect">
            <a:avLst/>
          </a:prstGeom>
          <a:noFill/>
        </p:spPr>
        <p:txBody>
          <a:bodyPr wrap="square" rtlCol="0">
            <a:spAutoFit/>
          </a:bodyPr>
          <a:lstStyle/>
          <a:p>
            <a:r>
              <a:rPr lang="en-US" dirty="0">
                <a:solidFill>
                  <a:prstClr val="black"/>
                </a:solidFill>
              </a:rPr>
              <a:t>a thinking organ</a:t>
            </a:r>
          </a:p>
          <a:p>
            <a:pPr>
              <a:buFontTx/>
              <a:buChar char="-"/>
            </a:pPr>
            <a:r>
              <a:rPr lang="en-US" dirty="0">
                <a:solidFill>
                  <a:prstClr val="black"/>
                </a:solidFill>
              </a:rPr>
              <a:t>learns and grows by interacting with the world</a:t>
            </a:r>
          </a:p>
          <a:p>
            <a:pPr>
              <a:buFontTx/>
              <a:buChar char="-"/>
            </a:pPr>
            <a:r>
              <a:rPr lang="en-US" dirty="0">
                <a:solidFill>
                  <a:prstClr val="black"/>
                </a:solidFill>
              </a:rPr>
              <a:t>learns by perception and action. </a:t>
            </a:r>
          </a:p>
          <a:p>
            <a:pPr>
              <a:buFontTx/>
              <a:buChar char="-"/>
            </a:pPr>
            <a:r>
              <a:rPr lang="en-US" dirty="0">
                <a:solidFill>
                  <a:prstClr val="black"/>
                </a:solidFill>
              </a:rPr>
              <a:t>Mental stimulation improves brain function</a:t>
            </a:r>
          </a:p>
          <a:p>
            <a:pPr>
              <a:buFontTx/>
              <a:buChar char="-"/>
            </a:pPr>
            <a:endParaRPr lang="en-US" dirty="0">
              <a:solidFill>
                <a:prstClr val="black"/>
              </a:solidFill>
            </a:endParaRPr>
          </a:p>
          <a:p>
            <a:pPr>
              <a:buFontTx/>
              <a:buChar char="-"/>
            </a:pPr>
            <a:endParaRPr lang="en-US" dirty="0">
              <a:solidFill>
                <a:prstClr val="black"/>
              </a:solidFill>
            </a:endParaRPr>
          </a:p>
          <a:p>
            <a:r>
              <a:rPr lang="en-US" dirty="0">
                <a:solidFill>
                  <a:prstClr val="black"/>
                </a:solidFill>
              </a:rPr>
              <a:t>The human brain is able to continually adapt</a:t>
            </a:r>
          </a:p>
          <a:p>
            <a:r>
              <a:rPr lang="en-US" dirty="0" smtClean="0">
                <a:solidFill>
                  <a:prstClr val="black"/>
                </a:solidFill>
              </a:rPr>
              <a:t>-Can </a:t>
            </a:r>
            <a:r>
              <a:rPr lang="en-US" dirty="0">
                <a:solidFill>
                  <a:prstClr val="black"/>
                </a:solidFill>
              </a:rPr>
              <a:t>rewire </a:t>
            </a:r>
            <a:r>
              <a:rPr lang="en-US" dirty="0" smtClean="0">
                <a:solidFill>
                  <a:prstClr val="black"/>
                </a:solidFill>
              </a:rPr>
              <a:t>itself</a:t>
            </a:r>
          </a:p>
          <a:p>
            <a:r>
              <a:rPr lang="en-US" dirty="0">
                <a:solidFill>
                  <a:prstClr val="black"/>
                </a:solidFill>
              </a:rPr>
              <a:t>-</a:t>
            </a:r>
            <a:r>
              <a:rPr lang="en-US" dirty="0" smtClean="0">
                <a:solidFill>
                  <a:prstClr val="black"/>
                </a:solidFill>
              </a:rPr>
              <a:t>Has a 85 billion neurons</a:t>
            </a:r>
            <a:endParaRPr lang="en-US" dirty="0">
              <a:solidFill>
                <a:prstClr val="black"/>
              </a:solidFill>
            </a:endParaRPr>
          </a:p>
          <a:p>
            <a:r>
              <a:rPr lang="en-US" dirty="0">
                <a:solidFill>
                  <a:prstClr val="black"/>
                </a:solidFill>
              </a:rPr>
              <a:t>-can grow new neurons.   </a:t>
            </a:r>
          </a:p>
          <a:p>
            <a:r>
              <a:rPr lang="en-US" dirty="0">
                <a:solidFill>
                  <a:prstClr val="black"/>
                </a:solidFill>
              </a:rPr>
              <a:t>-use it or lose it.</a:t>
            </a:r>
          </a:p>
          <a:p>
            <a:pPr>
              <a:buFontTx/>
              <a:buChar char="-"/>
            </a:pPr>
            <a:endParaRPr lang="en-US" dirty="0">
              <a:solidFill>
                <a:prstClr val="black"/>
              </a:solidFill>
            </a:endParaRPr>
          </a:p>
        </p:txBody>
      </p:sp>
      <p:pic>
        <p:nvPicPr>
          <p:cNvPr id="6" name="Picture 5" descr="http://www.fi.edu/learn/brain/images/mri_brain.jpg"/>
          <p:cNvPicPr/>
          <p:nvPr/>
        </p:nvPicPr>
        <p:blipFill>
          <a:blip r:embed="rId3" cstate="print"/>
          <a:srcRect/>
          <a:stretch>
            <a:fillRect/>
          </a:stretch>
        </p:blipFill>
        <p:spPr bwMode="auto">
          <a:xfrm>
            <a:off x="838200" y="2362200"/>
            <a:ext cx="2286000" cy="2819400"/>
          </a:xfrm>
          <a:prstGeom prst="rect">
            <a:avLst/>
          </a:prstGeom>
          <a:noFill/>
          <a:ln w="9525">
            <a:noFill/>
            <a:miter lim="800000"/>
            <a:headEnd/>
            <a:tailEnd/>
          </a:ln>
        </p:spPr>
      </p:pic>
    </p:spTree>
    <p:extLst>
      <p:ext uri="{BB962C8B-B14F-4D97-AF65-F5344CB8AC3E}">
        <p14:creationId xmlns:p14="http://schemas.microsoft.com/office/powerpoint/2010/main" val="99008547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1" Type="http://schemas.openxmlformats.org/officeDocument/2006/relationships/image" Target="../media/image4.jpeg"/></Relationships>
</file>

<file path=ppt/theme/_rels/theme11.xml.rels><?xml version="1.0" encoding="UTF-8" standalone="yes"?>
<Relationships xmlns="http://schemas.openxmlformats.org/package/2006/relationships"><Relationship Id="rId1" Type="http://schemas.openxmlformats.org/officeDocument/2006/relationships/image" Target="../media/image4.jpeg"/></Relationships>
</file>

<file path=ppt/theme/_rels/theme12.xml.rels><?xml version="1.0" encoding="UTF-8" standalone="yes"?>
<Relationships xmlns="http://schemas.openxmlformats.org/package/2006/relationships"><Relationship Id="rId1" Type="http://schemas.openxmlformats.org/officeDocument/2006/relationships/image" Target="../media/image4.jpeg"/></Relationships>
</file>

<file path=ppt/theme/_rels/theme13.xml.rels><?xml version="1.0" encoding="UTF-8" standalone="yes"?>
<Relationships xmlns="http://schemas.openxmlformats.org/package/2006/relationships"><Relationship Id="rId1" Type="http://schemas.openxmlformats.org/officeDocument/2006/relationships/image" Target="../media/image4.jpeg"/></Relationships>
</file>

<file path=ppt/theme/_rels/theme14.xml.rels><?xml version="1.0" encoding="UTF-8" standalone="yes"?>
<Relationships xmlns="http://schemas.openxmlformats.org/package/2006/relationships"><Relationship Id="rId1" Type="http://schemas.openxmlformats.org/officeDocument/2006/relationships/image" Target="../media/image4.jpeg"/></Relationships>
</file>

<file path=ppt/theme/_rels/theme15.xml.rels><?xml version="1.0" encoding="UTF-8" standalone="yes"?>
<Relationships xmlns="http://schemas.openxmlformats.org/package/2006/relationships"><Relationship Id="rId1" Type="http://schemas.openxmlformats.org/officeDocument/2006/relationships/image" Target="../media/image4.jpeg"/></Relationships>
</file>

<file path=ppt/theme/_rels/theme16.xml.rels><?xml version="1.0" encoding="UTF-8" standalone="yes"?>
<Relationships xmlns="http://schemas.openxmlformats.org/package/2006/relationships"><Relationship Id="rId1" Type="http://schemas.openxmlformats.org/officeDocument/2006/relationships/image" Target="../media/image4.jpeg"/></Relationships>
</file>

<file path=ppt/theme/_rels/theme17.xml.rels><?xml version="1.0" encoding="UTF-8" standalone="yes"?>
<Relationships xmlns="http://schemas.openxmlformats.org/package/2006/relationships"><Relationship Id="rId1" Type="http://schemas.openxmlformats.org/officeDocument/2006/relationships/image" Target="../media/image4.jpeg"/></Relationships>
</file>

<file path=ppt/theme/_rels/theme18.xml.rels><?xml version="1.0" encoding="UTF-8" standalone="yes"?>
<Relationships xmlns="http://schemas.openxmlformats.org/package/2006/relationships"><Relationship Id="rId1" Type="http://schemas.openxmlformats.org/officeDocument/2006/relationships/image" Target="../media/image4.jpeg"/></Relationships>
</file>

<file path=ppt/theme/_rels/theme19.xml.rels><?xml version="1.0" encoding="UTF-8" standalone="yes"?>
<Relationships xmlns="http://schemas.openxmlformats.org/package/2006/relationships"><Relationship Id="rId1" Type="http://schemas.openxmlformats.org/officeDocument/2006/relationships/image" Target="../media/image4.jpeg"/></Relationships>
</file>

<file path=ppt/theme/_rels/theme2.xml.rels><?xml version="1.0" encoding="UTF-8" standalone="yes"?>
<Relationships xmlns="http://schemas.openxmlformats.org/package/2006/relationships"><Relationship Id="rId1" Type="http://schemas.openxmlformats.org/officeDocument/2006/relationships/image" Target="../media/image4.jpeg"/></Relationships>
</file>

<file path=ppt/theme/_rels/theme20.xml.rels><?xml version="1.0" encoding="UTF-8" standalone="yes"?>
<Relationships xmlns="http://schemas.openxmlformats.org/package/2006/relationships"><Relationship Id="rId1" Type="http://schemas.openxmlformats.org/officeDocument/2006/relationships/image" Target="../media/image4.jpeg"/></Relationships>
</file>

<file path=ppt/theme/_rels/theme21.xml.rels><?xml version="1.0" encoding="UTF-8" standalone="yes"?>
<Relationships xmlns="http://schemas.openxmlformats.org/package/2006/relationships"><Relationship Id="rId1" Type="http://schemas.openxmlformats.org/officeDocument/2006/relationships/image" Target="../media/image4.jpeg"/></Relationships>
</file>

<file path=ppt/theme/_rels/theme22.xml.rels><?xml version="1.0" encoding="UTF-8" standalone="yes"?>
<Relationships xmlns="http://schemas.openxmlformats.org/package/2006/relationships"><Relationship Id="rId1" Type="http://schemas.openxmlformats.org/officeDocument/2006/relationships/image" Target="../media/image5.jpeg"/></Relationships>
</file>

<file path=ppt/theme/_rels/theme23.xml.rels><?xml version="1.0" encoding="UTF-8" standalone="yes"?>
<Relationships xmlns="http://schemas.openxmlformats.org/package/2006/relationships"><Relationship Id="rId1" Type="http://schemas.openxmlformats.org/officeDocument/2006/relationships/image" Target="../media/image5.jpeg"/></Relationships>
</file>

<file path=ppt/theme/_rels/theme24.xml.rels><?xml version="1.0" encoding="UTF-8" standalone="yes"?>
<Relationships xmlns="http://schemas.openxmlformats.org/package/2006/relationships"><Relationship Id="rId1" Type="http://schemas.openxmlformats.org/officeDocument/2006/relationships/image" Target="../media/image5.jpeg"/></Relationships>
</file>

<file path=ppt/theme/_rels/theme25.xml.rels><?xml version="1.0" encoding="UTF-8" standalone="yes"?>
<Relationships xmlns="http://schemas.openxmlformats.org/package/2006/relationships"><Relationship Id="rId1" Type="http://schemas.openxmlformats.org/officeDocument/2006/relationships/image" Target="../media/image4.jpeg"/></Relationships>
</file>

<file path=ppt/theme/_rels/theme26.xml.rels><?xml version="1.0" encoding="UTF-8" standalone="yes"?>
<Relationships xmlns="http://schemas.openxmlformats.org/package/2006/relationships"><Relationship Id="rId1" Type="http://schemas.openxmlformats.org/officeDocument/2006/relationships/image" Target="../media/image4.jpeg"/></Relationships>
</file>

<file path=ppt/theme/_rels/theme3.xml.rels><?xml version="1.0" encoding="UTF-8" standalone="yes"?>
<Relationships xmlns="http://schemas.openxmlformats.org/package/2006/relationships"><Relationship Id="rId1" Type="http://schemas.openxmlformats.org/officeDocument/2006/relationships/image" Target="../media/image4.jpeg"/></Relationships>
</file>

<file path=ppt/theme/_rels/theme4.xml.rels><?xml version="1.0" encoding="UTF-8" standalone="yes"?>
<Relationships xmlns="http://schemas.openxmlformats.org/package/2006/relationships"><Relationship Id="rId1" Type="http://schemas.openxmlformats.org/officeDocument/2006/relationships/image" Target="NULL"/></Relationships>
</file>

<file path=ppt/theme/_rels/theme5.xml.rels><?xml version="1.0" encoding="UTF-8" standalone="yes"?>
<Relationships xmlns="http://schemas.openxmlformats.org/package/2006/relationships"><Relationship Id="rId1" Type="http://schemas.openxmlformats.org/officeDocument/2006/relationships/image" Target="../media/image4.jpeg"/></Relationships>
</file>

<file path=ppt/theme/_rels/theme6.xml.rels><?xml version="1.0" encoding="UTF-8" standalone="yes"?>
<Relationships xmlns="http://schemas.openxmlformats.org/package/2006/relationships"><Relationship Id="rId1" Type="http://schemas.openxmlformats.org/officeDocument/2006/relationships/image" Target="../media/image4.jpeg"/></Relationships>
</file>

<file path=ppt/theme/_rels/theme7.xml.rels><?xml version="1.0" encoding="UTF-8" standalone="yes"?>
<Relationships xmlns="http://schemas.openxmlformats.org/package/2006/relationships"><Relationship Id="rId1" Type="http://schemas.openxmlformats.org/officeDocument/2006/relationships/image" Target="../media/image4.jpeg"/></Relationships>
</file>

<file path=ppt/theme/_rels/theme8.xml.rels><?xml version="1.0" encoding="UTF-8" standalone="yes"?>
<Relationships xmlns="http://schemas.openxmlformats.org/package/2006/relationships"><Relationship Id="rId1" Type="http://schemas.openxmlformats.org/officeDocument/2006/relationships/image" Target="../media/image4.jpeg"/></Relationships>
</file>

<file path=ppt/theme/_rels/theme9.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 xmlns:thm15="http://schemas.microsoft.com/office/thememl/2012/main" name="Celestial" id="{C4BB2A3D-0E93-4C5F-B0D2-9D3FCE089CC5}" vid="{42E5908D-19A2-46FD-89FA-638B126129EF}"/>
    </a:ext>
  </a:extLst>
</a:theme>
</file>

<file path=ppt/theme/theme10.xml><?xml version="1.0" encoding="utf-8"?>
<a:theme xmlns:a="http://schemas.openxmlformats.org/drawingml/2006/main" name="8_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11.xml><?xml version="1.0" encoding="utf-8"?>
<a:theme xmlns:a="http://schemas.openxmlformats.org/drawingml/2006/main" name="9_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12.xml><?xml version="1.0" encoding="utf-8"?>
<a:theme xmlns:a="http://schemas.openxmlformats.org/drawingml/2006/main" name="10_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13.xml><?xml version="1.0" encoding="utf-8"?>
<a:theme xmlns:a="http://schemas.openxmlformats.org/drawingml/2006/main" name="11_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14.xml><?xml version="1.0" encoding="utf-8"?>
<a:theme xmlns:a="http://schemas.openxmlformats.org/drawingml/2006/main" name="12_Solstice">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15.xml><?xml version="1.0" encoding="utf-8"?>
<a:theme xmlns:a="http://schemas.openxmlformats.org/drawingml/2006/main" name="13_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16.xml><?xml version="1.0" encoding="utf-8"?>
<a:theme xmlns:a="http://schemas.openxmlformats.org/drawingml/2006/main" name="14_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17.xml><?xml version="1.0" encoding="utf-8"?>
<a:theme xmlns:a="http://schemas.openxmlformats.org/drawingml/2006/main" name="15_Solstice">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18.xml><?xml version="1.0" encoding="utf-8"?>
<a:theme xmlns:a="http://schemas.openxmlformats.org/drawingml/2006/main" name="16_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19.xml><?xml version="1.0" encoding="utf-8"?>
<a:theme xmlns:a="http://schemas.openxmlformats.org/drawingml/2006/main" name="17_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0.xml><?xml version="1.0" encoding="utf-8"?>
<a:theme xmlns:a="http://schemas.openxmlformats.org/drawingml/2006/main" name="18_Solst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1.xml><?xml version="1.0" encoding="utf-8"?>
<a:theme xmlns:a="http://schemas.openxmlformats.org/drawingml/2006/main" name="19_Solstice">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2.xml><?xml version="1.0" encoding="utf-8"?>
<a:theme xmlns:a="http://schemas.openxmlformats.org/drawingml/2006/main" name="Flow">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3.xml><?xml version="1.0" encoding="utf-8"?>
<a:theme xmlns:a="http://schemas.openxmlformats.org/drawingml/2006/main" name="1_Flow">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4.xml><?xml version="1.0" encoding="utf-8"?>
<a:theme xmlns:a="http://schemas.openxmlformats.org/drawingml/2006/main" name="2_Flow">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5.xml><?xml version="1.0" encoding="utf-8"?>
<a:theme xmlns:a="http://schemas.openxmlformats.org/drawingml/2006/main" name="20_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6.xml><?xml version="1.0" encoding="utf-8"?>
<a:theme xmlns:a="http://schemas.openxmlformats.org/drawingml/2006/main" name="21_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4.xml><?xml version="1.0" encoding="utf-8"?>
<a:theme xmlns:a="http://schemas.openxmlformats.org/drawingml/2006/main" name="4_Solstice">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5.xml><?xml version="1.0" encoding="utf-8"?>
<a:theme xmlns:a="http://schemas.openxmlformats.org/drawingml/2006/main" name="2_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6.xml><?xml version="1.0" encoding="utf-8"?>
<a:theme xmlns:a="http://schemas.openxmlformats.org/drawingml/2006/main" name="3_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7.xml><?xml version="1.0" encoding="utf-8"?>
<a:theme xmlns:a="http://schemas.openxmlformats.org/drawingml/2006/main" name="5_Solstice">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8.xml><?xml version="1.0" encoding="utf-8"?>
<a:theme xmlns:a="http://schemas.openxmlformats.org/drawingml/2006/main" name="6_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9.xml><?xml version="1.0" encoding="utf-8"?>
<a:theme xmlns:a="http://schemas.openxmlformats.org/drawingml/2006/main" name="7_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10936</TotalTime>
  <Words>2006</Words>
  <Application>Microsoft Office PowerPoint</Application>
  <PresentationFormat>On-screen Show (4:3)</PresentationFormat>
  <Paragraphs>425</Paragraphs>
  <Slides>44</Slides>
  <Notes>8</Notes>
  <HiddenSlides>0</HiddenSlides>
  <MMClips>0</MMClips>
  <ScaleCrop>false</ScaleCrop>
  <HeadingPairs>
    <vt:vector size="4" baseType="variant">
      <vt:variant>
        <vt:lpstr>Theme</vt:lpstr>
      </vt:variant>
      <vt:variant>
        <vt:i4>26</vt:i4>
      </vt:variant>
      <vt:variant>
        <vt:lpstr>Slide Titles</vt:lpstr>
      </vt:variant>
      <vt:variant>
        <vt:i4>44</vt:i4>
      </vt:variant>
    </vt:vector>
  </HeadingPairs>
  <TitlesOfParts>
    <vt:vector size="70" baseType="lpstr">
      <vt:lpstr>Celestial</vt:lpstr>
      <vt:lpstr>Solstice</vt:lpstr>
      <vt:lpstr>1_Solstice</vt:lpstr>
      <vt:lpstr>4_Solstice</vt:lpstr>
      <vt:lpstr>2_Solstice</vt:lpstr>
      <vt:lpstr>3_Solstice</vt:lpstr>
      <vt:lpstr>5_Solstice</vt:lpstr>
      <vt:lpstr>6_Solstice</vt:lpstr>
      <vt:lpstr>7_Solstice</vt:lpstr>
      <vt:lpstr>8_Solstice</vt:lpstr>
      <vt:lpstr>9_Solstice</vt:lpstr>
      <vt:lpstr>10_Solstice</vt:lpstr>
      <vt:lpstr>11_Solstice</vt:lpstr>
      <vt:lpstr>12_Solstice</vt:lpstr>
      <vt:lpstr>13_Solstice</vt:lpstr>
      <vt:lpstr>14_Solstice</vt:lpstr>
      <vt:lpstr>15_Solstice</vt:lpstr>
      <vt:lpstr>16_Solstice</vt:lpstr>
      <vt:lpstr>17_Solstice</vt:lpstr>
      <vt:lpstr>18_Solstice</vt:lpstr>
      <vt:lpstr>19_Solstice</vt:lpstr>
      <vt:lpstr>Flow</vt:lpstr>
      <vt:lpstr>1_Flow</vt:lpstr>
      <vt:lpstr>2_Flow</vt:lpstr>
      <vt:lpstr>20_Solstice</vt:lpstr>
      <vt:lpstr>21_Solstice</vt:lpstr>
      <vt:lpstr>Dreams, Dreaming and the Subconscious </vt:lpstr>
      <vt:lpstr>PowerPoint Presentation</vt:lpstr>
      <vt:lpstr>PowerPoint Presentation</vt:lpstr>
      <vt:lpstr>     Marc Chagall,  His paintings have a few distinct images  in an unlikely association that would be bizarre in real life, but typical of images we see in dreams. Perhaps this spontaneity and ability to express a dream-world is why his work is so loved </vt:lpstr>
      <vt:lpstr>Chagall, Cow with a parasol</vt:lpstr>
      <vt:lpstr>PowerPoint Presentation</vt:lpstr>
      <vt:lpstr>PowerPoint Presentation</vt:lpstr>
      <vt:lpstr>  Confabulation:  Psychology To fill in gaps in one's memory with fabrications that one believes to be facts.</vt:lpstr>
      <vt:lpstr>The Three Pound Universe What is this thing we call a brain?</vt:lpstr>
      <vt:lpstr>Minds, Brains,  and Machine </vt:lpstr>
      <vt:lpstr>Minds, Brain,  and Machine</vt:lpstr>
      <vt:lpstr>PowerPoint Presentation</vt:lpstr>
      <vt:lpstr>PowerPoint Presentation</vt:lpstr>
      <vt:lpstr>Is it possible to share Thoughts and dreams?</vt:lpstr>
      <vt:lpstr>Clive Waring</vt:lpstr>
      <vt:lpstr>Are you a dreamer?</vt:lpstr>
      <vt:lpstr>Theory  (#2 of 6) Matt Wilson,  MIT Center for Learning and Memory Dreams Create Wisdom</vt:lpstr>
      <vt:lpstr>PowerPoint Presentation</vt:lpstr>
      <vt:lpstr>If a tree falls in your dream,        why does it make a sound?</vt:lpstr>
      <vt:lpstr>Memory </vt:lpstr>
      <vt:lpstr> Memory </vt:lpstr>
      <vt:lpstr>EXPLICIT MEMORY IS CONSCIOUS:</vt:lpstr>
      <vt:lpstr>IMPLICIT MEMORY</vt:lpstr>
      <vt:lpstr>Sleep is important for memory</vt:lpstr>
      <vt:lpstr>Memory Systems</vt:lpstr>
      <vt:lpstr>   MEMORY TRIAGE: (Acquisition | consolidation)  </vt:lpstr>
      <vt:lpstr>How does the brain choose what memory to consolidate? </vt:lpstr>
      <vt:lpstr>PowerPoint Presentation</vt:lpstr>
      <vt:lpstr>Dreams include images and memories</vt:lpstr>
      <vt:lpstr>       Calvin Hall:    Dreams are a cognitive process               </vt:lpstr>
      <vt:lpstr>One picture is worth a thousand words </vt:lpstr>
      <vt:lpstr>       Calvin Hall:    Dreams are a cognitive process               </vt:lpstr>
      <vt:lpstr>PowerPoint Presentation</vt:lpstr>
      <vt:lpstr>Deja Vu</vt:lpstr>
      <vt:lpstr>Synchronized Brain Waves enable rapid learning; new research 2014</vt:lpstr>
      <vt:lpstr>Henri Rousseau, The Dream, 1910 Rousseau never went to Africa, but at the time, travel books were very popular and widely read, not unlike we watch tv today as entertainment. </vt:lpstr>
      <vt:lpstr>Henri Rousseau, the sleeping gypsy, 1897</vt:lpstr>
      <vt:lpstr>PowerPoint Presentation</vt:lpstr>
      <vt:lpstr> </vt:lpstr>
      <vt:lpstr>Parasomnia</vt:lpstr>
      <vt:lpstr>Theory (#3 of 6)  Francis Crick:  Dreaming is Like Defragmenting Your Hard Drive</vt:lpstr>
      <vt:lpstr>PowerPoint Presentation</vt:lpstr>
      <vt:lpstr>sources</vt:lpstr>
      <vt:lpstr>PowerPoint Presentation</vt:lpstr>
    </vt:vector>
  </TitlesOfParts>
  <Company>Salem State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Dreams, Dreaming and the Subconscious</dc:title>
  <dc:creator>CJA</dc:creator>
  <cp:lastModifiedBy>CJA</cp:lastModifiedBy>
  <cp:revision>48</cp:revision>
  <dcterms:created xsi:type="dcterms:W3CDTF">2014-07-05T22:56:33Z</dcterms:created>
  <dcterms:modified xsi:type="dcterms:W3CDTF">2014-07-13T13:13:29Z</dcterms:modified>
</cp:coreProperties>
</file>